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78" r:id="rId4"/>
    <p:sldId id="269" r:id="rId5"/>
    <p:sldId id="275" r:id="rId6"/>
    <p:sldId id="276" r:id="rId7"/>
    <p:sldId id="283" r:id="rId8"/>
    <p:sldId id="282" r:id="rId9"/>
    <p:sldId id="270" r:id="rId10"/>
    <p:sldId id="280" r:id="rId11"/>
    <p:sldId id="277" r:id="rId12"/>
  </p:sldIdLst>
  <p:sldSz cx="12192000" cy="6858000"/>
  <p:notesSz cx="6797675" cy="992822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7/31/2018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7/31/2018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7/31/2018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7/31/2018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7/31/2018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7/31/2018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7/31/2018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7/31/2018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7/31/2018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7/31/2018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7/31/2018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7/31/2018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7/31/2018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7/31/2018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7/31/2018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7/31/2018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7/31/2018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51" r:id="rId3"/>
    <p:sldLayoutId id="2147483666" r:id="rId4"/>
    <p:sldLayoutId id="2147483653" r:id="rId5"/>
    <p:sldLayoutId id="2147483654" r:id="rId6"/>
    <p:sldLayoutId id="2147483655" r:id="rId7"/>
    <p:sldLayoutId id="2147483667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250206" y="1324303"/>
            <a:ext cx="11304104" cy="4952903"/>
          </a:xfrm>
        </p:spPr>
        <p:txBody>
          <a:bodyPr/>
          <a:lstStyle/>
          <a:p>
            <a:pPr algn="ctr"/>
            <a:r>
              <a:rPr lang="en-US" sz="3800" b="1" dirty="0"/>
              <a:t>International protection of privacy and </a:t>
            </a:r>
            <a:br>
              <a:rPr lang="en-US" sz="3800" b="1" dirty="0"/>
            </a:br>
            <a:r>
              <a:rPr lang="en-US" sz="3800" b="1" dirty="0"/>
              <a:t>personal data – </a:t>
            </a:r>
            <a:br>
              <a:rPr lang="en-US" sz="3800" b="1" dirty="0"/>
            </a:br>
            <a:r>
              <a:rPr lang="en-US" sz="3800" b="1" dirty="0"/>
              <a:t>the legal framework and challenges</a:t>
            </a:r>
            <a:br>
              <a:rPr lang="en-US" sz="3800" b="1" dirty="0"/>
            </a:br>
            <a:br>
              <a:rPr lang="en-US" sz="3800" b="1" dirty="0"/>
            </a:br>
            <a:br>
              <a:rPr lang="en-US" b="1" dirty="0"/>
            </a:br>
            <a:r>
              <a:rPr lang="en-US" sz="3200" b="1" dirty="0"/>
              <a:t>Directorate for Personal Data Protection</a:t>
            </a:r>
            <a:br>
              <a:rPr lang="en-US" sz="3200" b="1" dirty="0"/>
            </a:br>
            <a:r>
              <a:rPr lang="en-US" sz="3200" b="1" dirty="0"/>
              <a:t>Marjana </a:t>
            </a:r>
            <a:r>
              <a:rPr lang="en-US" sz="3200" b="1" dirty="0" err="1"/>
              <a:t>Planojevikj</a:t>
            </a:r>
            <a:r>
              <a:rPr lang="en-US" sz="3200" b="1" dirty="0"/>
              <a:t>, LL.M. </a:t>
            </a:r>
            <a:endParaRPr lang="mk-MK" sz="3200" b="1" dirty="0"/>
          </a:p>
        </p:txBody>
      </p:sp>
      <p:pic>
        <p:nvPicPr>
          <p:cNvPr id="1026" name="Picture 5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718" y="6397516"/>
            <a:ext cx="8001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824069" y="6492130"/>
            <a:ext cx="41428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Project funded by the European Union</a:t>
            </a:r>
            <a:endParaRPr lang="mk-MK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C2B58BF-E80C-4ABB-97FD-72DB3334D8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54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246"/>
    </mc:Choice>
    <mc:Fallback xmlns="">
      <p:transition spd="slow" advTm="112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77334" y="3147265"/>
            <a:ext cx="8596668" cy="1456661"/>
          </a:xfrm>
          <a:prstGeom prst="wedgeRoundRectCallout">
            <a:avLst>
              <a:gd name="adj1" fmla="val -32224"/>
              <a:gd name="adj2" fmla="val 125820"/>
              <a:gd name="adj3" fmla="val 16667"/>
            </a:avLst>
          </a:prstGeom>
          <a:solidFill>
            <a:schemeClr val="accent1"/>
          </a:solidFill>
          <a:ln w="25400" cap="flat" cmpd="sng" algn="ctr">
            <a:solidFill>
              <a:srgbClr val="333399"/>
            </a:solidFill>
            <a:prstDash val="solid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anchor="ctr">
            <a:normAutofit/>
          </a:bodyPr>
          <a:lstStyle/>
          <a:p>
            <a:pPr marL="0" indent="0" algn="just">
              <a:spcBef>
                <a:spcPts val="0"/>
              </a:spcBef>
              <a:buNone/>
              <a:defRPr/>
            </a:pPr>
            <a:r>
              <a:rPr lang="en-US" sz="2800" b="1" dirty="0">
                <a:solidFill>
                  <a:schemeClr val="tx1"/>
                </a:solidFill>
              </a:rPr>
              <a:t>3. Challenges</a:t>
            </a:r>
            <a:endParaRPr lang="mk-MK" sz="2800" b="1" kern="0" dirty="0">
              <a:solidFill>
                <a:schemeClr val="tx1"/>
              </a:solidFill>
              <a:latin typeface="Georgia" pitchFamily="18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6743E88-C821-47C2-8E31-CE212C3713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459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83"/>
    </mc:Choice>
    <mc:Fallback xmlns="">
      <p:transition spd="slow" advTm="28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18206"/>
            <a:ext cx="9030192" cy="687572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00B0F0"/>
                </a:solidFill>
              </a:rPr>
              <a:t>					Challenges</a:t>
            </a:r>
            <a:endParaRPr lang="mk-MK" sz="3200" b="1" dirty="0">
              <a:solidFill>
                <a:srgbClr val="00B0F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392865"/>
            <a:ext cx="8596668" cy="4648497"/>
          </a:xfrm>
        </p:spPr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en-US" sz="2400" dirty="0"/>
              <a:t>Strengthening the right of individuals to data protection</a:t>
            </a:r>
          </a:p>
          <a:p>
            <a:pPr>
              <a:buFontTx/>
              <a:buChar char="-"/>
            </a:pPr>
            <a:endParaRPr lang="en-US" sz="2400" dirty="0"/>
          </a:p>
          <a:p>
            <a:pPr>
              <a:buFontTx/>
              <a:buChar char="-"/>
            </a:pPr>
            <a:endParaRPr lang="en-US" sz="2400" dirty="0"/>
          </a:p>
          <a:p>
            <a:pPr>
              <a:buFontTx/>
              <a:buChar char="-"/>
            </a:pPr>
            <a:r>
              <a:rPr lang="en-US" sz="2400" dirty="0"/>
              <a:t>Single Market dimension on Data protection</a:t>
            </a:r>
          </a:p>
          <a:p>
            <a:pPr>
              <a:buFontTx/>
              <a:buChar char="-"/>
            </a:pPr>
            <a:endParaRPr lang="en-US" sz="2400" dirty="0"/>
          </a:p>
          <a:p>
            <a:pPr>
              <a:buFontTx/>
              <a:buChar char="-"/>
            </a:pPr>
            <a:endParaRPr lang="en-US" sz="2400" dirty="0"/>
          </a:p>
          <a:p>
            <a:pPr>
              <a:buFontTx/>
              <a:buChar char="-"/>
            </a:pPr>
            <a:r>
              <a:rPr lang="en-US" sz="2400" dirty="0"/>
              <a:t>Addressing the challenges of </a:t>
            </a:r>
            <a:r>
              <a:rPr lang="en-US" sz="2400" dirty="0" err="1"/>
              <a:t>globalisation</a:t>
            </a:r>
            <a:endParaRPr lang="en-US" sz="2400" dirty="0"/>
          </a:p>
          <a:p>
            <a:pPr>
              <a:buFontTx/>
              <a:buChar char="-"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</p:txBody>
      </p:sp>
      <p:pic>
        <p:nvPicPr>
          <p:cNvPr id="4" name="Picture 5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718" y="6397516"/>
            <a:ext cx="8001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792537" y="6507896"/>
            <a:ext cx="41428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Project funded by the European Union</a:t>
            </a:r>
            <a:endParaRPr lang="mk-MK" dirty="0"/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1EDC8721-EA33-4E6A-A83B-232EF7B3D6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257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7455"/>
    </mc:Choice>
    <mc:Fallback xmlns="">
      <p:transition spd="slow" advTm="5974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88" y="265814"/>
            <a:ext cx="8596668" cy="4059633"/>
          </a:xfrm>
        </p:spPr>
        <p:txBody>
          <a:bodyPr>
            <a:normAutofit/>
          </a:bodyPr>
          <a:lstStyle/>
          <a:p>
            <a:r>
              <a:rPr lang="en-US" sz="3100" b="1" dirty="0">
                <a:solidFill>
                  <a:schemeClr val="tx1"/>
                </a:solidFill>
              </a:rPr>
              <a:t>Topics</a:t>
            </a:r>
            <a:br>
              <a:rPr lang="en-US" sz="3100" dirty="0"/>
            </a:br>
            <a:br>
              <a:rPr lang="en-US" sz="3100" dirty="0"/>
            </a:br>
            <a:br>
              <a:rPr lang="en-US" sz="1800" dirty="0"/>
            </a:br>
            <a:endParaRPr lang="mk-MK" sz="3100" b="1" dirty="0"/>
          </a:p>
        </p:txBody>
      </p:sp>
      <p:sp>
        <p:nvSpPr>
          <p:cNvPr id="4" name="Rounded Rectangular Callout 3"/>
          <p:cNvSpPr/>
          <p:nvPr/>
        </p:nvSpPr>
        <p:spPr>
          <a:xfrm>
            <a:off x="832291" y="1546486"/>
            <a:ext cx="6916255" cy="1020726"/>
          </a:xfrm>
          <a:prstGeom prst="wedgeRoundRectCallout">
            <a:avLst>
              <a:gd name="adj1" fmla="val -32224"/>
              <a:gd name="adj2" fmla="val 125820"/>
              <a:gd name="adj3" fmla="val 16667"/>
            </a:avLst>
          </a:prstGeom>
          <a:solidFill>
            <a:schemeClr val="accent1"/>
          </a:solidFill>
          <a:ln w="25400" cap="flat" cmpd="sng" algn="ctr">
            <a:solidFill>
              <a:srgbClr val="333399"/>
            </a:solidFill>
            <a:prstDash val="solid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mk-MK" sz="2400" b="1" kern="0" dirty="0">
                <a:solidFill>
                  <a:srgbClr val="000000"/>
                </a:solidFill>
                <a:cs typeface="Arial"/>
              </a:rPr>
              <a:t> </a:t>
            </a:r>
            <a:r>
              <a:rPr lang="en-US" sz="2400" b="1" kern="0" dirty="0">
                <a:solidFill>
                  <a:srgbClr val="000000"/>
                </a:solidFill>
                <a:cs typeface="Arial"/>
              </a:rPr>
              <a:t>1. Balancing rights</a:t>
            </a:r>
            <a:endParaRPr lang="mk-MK" sz="2400" b="1" kern="0" dirty="0">
              <a:solidFill>
                <a:srgbClr val="000000"/>
              </a:solidFill>
              <a:cs typeface="Arial"/>
            </a:endParaRPr>
          </a:p>
        </p:txBody>
      </p:sp>
      <p:sp>
        <p:nvSpPr>
          <p:cNvPr id="5" name="Rounded Rectangular Callout 4"/>
          <p:cNvSpPr/>
          <p:nvPr/>
        </p:nvSpPr>
        <p:spPr>
          <a:xfrm>
            <a:off x="1813332" y="4711558"/>
            <a:ext cx="6696744" cy="1053901"/>
          </a:xfrm>
          <a:prstGeom prst="wedgeRoundRectCallout">
            <a:avLst>
              <a:gd name="adj1" fmla="val -32224"/>
              <a:gd name="adj2" fmla="val 125820"/>
              <a:gd name="adj3" fmla="val 16667"/>
            </a:avLst>
          </a:prstGeom>
          <a:solidFill>
            <a:schemeClr val="accent1"/>
          </a:solidFill>
          <a:ln w="25400" cap="flat" cmpd="sng" algn="ctr">
            <a:solidFill>
              <a:srgbClr val="333399"/>
            </a:solidFill>
            <a:prstDash val="solid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/>
              <a:t>3. Challenges</a:t>
            </a:r>
            <a:endParaRPr lang="mk-MK" sz="2400" b="1" kern="0" dirty="0">
              <a:latin typeface="Georgia" pitchFamily="18" charset="0"/>
              <a:cs typeface="Arial"/>
            </a:endParaRPr>
          </a:p>
        </p:txBody>
      </p:sp>
      <p:sp>
        <p:nvSpPr>
          <p:cNvPr id="6" name="Rounded Rectangular Callout 5"/>
          <p:cNvSpPr/>
          <p:nvPr/>
        </p:nvSpPr>
        <p:spPr>
          <a:xfrm>
            <a:off x="1331543" y="3054762"/>
            <a:ext cx="6916255" cy="1020726"/>
          </a:xfrm>
          <a:prstGeom prst="wedgeRoundRectCallout">
            <a:avLst>
              <a:gd name="adj1" fmla="val -32224"/>
              <a:gd name="adj2" fmla="val 125820"/>
              <a:gd name="adj3" fmla="val 16667"/>
            </a:avLst>
          </a:prstGeom>
          <a:solidFill>
            <a:schemeClr val="accent1"/>
          </a:solidFill>
          <a:ln w="25400" cap="flat" cmpd="sng" algn="ctr">
            <a:solidFill>
              <a:srgbClr val="333399"/>
            </a:solidFill>
            <a:prstDash val="solid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mk-MK" sz="2400" b="1" kern="0" dirty="0">
                <a:solidFill>
                  <a:srgbClr val="000000"/>
                </a:solidFill>
                <a:latin typeface="Georgia" pitchFamily="18" charset="0"/>
                <a:cs typeface="Arial"/>
              </a:rPr>
              <a:t> </a:t>
            </a:r>
            <a:endParaRPr lang="en-US" sz="2400" b="1" kern="0" dirty="0">
              <a:solidFill>
                <a:srgbClr val="000000"/>
              </a:solidFill>
              <a:latin typeface="Georgia" pitchFamily="18" charset="0"/>
              <a:cs typeface="Arial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b="1" kern="0" dirty="0">
              <a:solidFill>
                <a:srgbClr val="000000"/>
              </a:solidFill>
              <a:latin typeface="Georgia" pitchFamily="18" charset="0"/>
              <a:cs typeface="Arial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kern="0" dirty="0">
                <a:solidFill>
                  <a:srgbClr val="000000"/>
                </a:solidFill>
                <a:cs typeface="Arial"/>
              </a:rPr>
              <a:t>2. International  legal framework </a:t>
            </a:r>
            <a:br>
              <a:rPr lang="en-US" sz="2400" b="1" dirty="0"/>
            </a:br>
            <a:br>
              <a:rPr lang="en-US" sz="2400" dirty="0"/>
            </a:br>
            <a:endParaRPr lang="mk-MK" sz="2400" b="1" kern="0" dirty="0">
              <a:solidFill>
                <a:srgbClr val="000000"/>
              </a:solidFill>
              <a:latin typeface="Georgia" pitchFamily="18" charset="0"/>
              <a:cs typeface="Arial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0C085055-2D29-4215-8ED7-857BD360D9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196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74"/>
    </mc:Choice>
    <mc:Fallback xmlns="">
      <p:transition spd="slow" advTm="15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77334" y="3147265"/>
            <a:ext cx="8596668" cy="1456661"/>
          </a:xfrm>
          <a:prstGeom prst="wedgeRoundRectCallout">
            <a:avLst>
              <a:gd name="adj1" fmla="val -32224"/>
              <a:gd name="adj2" fmla="val 125820"/>
              <a:gd name="adj3" fmla="val 16667"/>
            </a:avLst>
          </a:prstGeom>
          <a:solidFill>
            <a:schemeClr val="accent1"/>
          </a:solidFill>
          <a:ln w="25400" cap="flat" cmpd="sng" algn="ctr">
            <a:solidFill>
              <a:srgbClr val="333399"/>
            </a:solidFill>
            <a:prstDash val="solid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anchor="ctr">
            <a:normAutofit/>
          </a:bodyPr>
          <a:lstStyle/>
          <a:p>
            <a:pPr marL="0" indent="0">
              <a:spcBef>
                <a:spcPts val="0"/>
              </a:spcBef>
              <a:buNone/>
              <a:defRPr/>
            </a:pPr>
            <a:r>
              <a:rPr lang="en-US" sz="2800" b="1" dirty="0">
                <a:solidFill>
                  <a:schemeClr val="tx1"/>
                </a:solidFill>
              </a:rPr>
              <a:t>1. </a:t>
            </a:r>
            <a:r>
              <a:rPr lang="en-US" sz="2800" b="1" kern="0" dirty="0">
                <a:solidFill>
                  <a:srgbClr val="000000"/>
                </a:solidFill>
                <a:cs typeface="Arial"/>
              </a:rPr>
              <a:t>Balancing rights</a:t>
            </a:r>
            <a:endParaRPr lang="mk-MK" sz="2800" b="1" kern="0" dirty="0">
              <a:solidFill>
                <a:srgbClr val="000000"/>
              </a:solidFill>
              <a:latin typeface="Georgia" pitchFamily="18" charset="0"/>
              <a:cs typeface="Arial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7AFA78F-78F0-4D34-A4D2-08E97C7693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574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73"/>
    </mc:Choice>
    <mc:Fallback xmlns="">
      <p:transition spd="slow" advTm="18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42498" y="321972"/>
            <a:ext cx="9496976" cy="1146220"/>
          </a:xfrm>
        </p:spPr>
        <p:txBody>
          <a:bodyPr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srgbClr val="00B0F0"/>
                </a:solidFill>
              </a:rPr>
              <a:t>    							</a:t>
            </a:r>
            <a:r>
              <a:rPr lang="en-US" sz="3200" b="1" kern="0" dirty="0">
                <a:solidFill>
                  <a:srgbClr val="000000"/>
                </a:solidFill>
                <a:cs typeface="Arial"/>
              </a:rPr>
              <a:t>Balancing rights (1)</a:t>
            </a:r>
            <a:endParaRPr lang="mk-MK" sz="3200" b="1" kern="0" dirty="0">
              <a:solidFill>
                <a:srgbClr val="000000"/>
              </a:solidFill>
              <a:latin typeface="Georgia" pitchFamily="18" charset="0"/>
              <a:cs typeface="Arial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3" y="1506829"/>
            <a:ext cx="9349535" cy="4534534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endParaRPr lang="en-US" sz="2200" dirty="0"/>
          </a:p>
          <a:p>
            <a:pPr algn="just">
              <a:buFontTx/>
              <a:buChar char="-"/>
            </a:pPr>
            <a:r>
              <a:rPr lang="en-US" sz="2200" dirty="0"/>
              <a:t>The right to privacy = the right to respect for private life – emerged in international human rights law in the </a:t>
            </a:r>
            <a:r>
              <a:rPr lang="en-US" sz="2200" b="1" dirty="0">
                <a:solidFill>
                  <a:srgbClr val="00B0F0"/>
                </a:solidFill>
              </a:rPr>
              <a:t>Universal Declaration of Human Rights (UDHR)</a:t>
            </a:r>
          </a:p>
          <a:p>
            <a:pPr algn="just">
              <a:buFontTx/>
              <a:buChar char="-"/>
            </a:pPr>
            <a:endParaRPr lang="en-US" sz="2200" b="1" dirty="0">
              <a:solidFill>
                <a:srgbClr val="00B0F0"/>
              </a:solidFill>
            </a:endParaRPr>
          </a:p>
          <a:p>
            <a:pPr algn="just">
              <a:buFontTx/>
              <a:buChar char="-"/>
            </a:pPr>
            <a:r>
              <a:rPr lang="en-US" sz="2200" b="1" dirty="0">
                <a:solidFill>
                  <a:srgbClr val="00B0F0"/>
                </a:solidFill>
              </a:rPr>
              <a:t>European Convention on Human Rights (ECHR) </a:t>
            </a:r>
            <a:r>
              <a:rPr lang="en-US" sz="2200" dirty="0"/>
              <a:t>- …everyone has the right to respect for his or her private and family life, home and correspondence. Interference with this right by a public authority is prohibited, except where the interference is in accordance with the law, pursues important and legitimate public interests and is necessary in a democratic society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2F6844D1-992D-4E67-B210-772A5414BB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106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0606"/>
    </mc:Choice>
    <mc:Fallback xmlns="">
      <p:transition spd="slow" advTm="1306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8420" y="279977"/>
            <a:ext cx="8596668" cy="910856"/>
          </a:xfrm>
        </p:spPr>
        <p:txBody>
          <a:bodyPr>
            <a:norm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solidFill>
                  <a:srgbClr val="000000"/>
                </a:solidFill>
                <a:cs typeface="Arial"/>
              </a:rPr>
              <a:t>					</a:t>
            </a:r>
            <a:r>
              <a:rPr lang="en-US" sz="3200" b="1" kern="0" dirty="0">
                <a:solidFill>
                  <a:srgbClr val="000000"/>
                </a:solidFill>
                <a:cs typeface="Arial"/>
              </a:rPr>
              <a:t>Balancing rights (2)</a:t>
            </a:r>
            <a:endParaRPr lang="mk-MK" sz="3200" b="1" kern="0" dirty="0">
              <a:solidFill>
                <a:srgbClr val="000000"/>
              </a:solidFill>
              <a:latin typeface="Georgia" pitchFamily="18" charset="0"/>
              <a:cs typeface="Arial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623849"/>
            <a:ext cx="9365300" cy="4247386"/>
          </a:xfrm>
        </p:spPr>
        <p:txBody>
          <a:bodyPr>
            <a:noAutofit/>
          </a:bodyPr>
          <a:lstStyle/>
          <a:p>
            <a:pPr algn="just">
              <a:buFontTx/>
              <a:buChar char="-"/>
            </a:pPr>
            <a:r>
              <a:rPr lang="en-US" sz="2200" dirty="0"/>
              <a:t>Closely related - distinct rights</a:t>
            </a:r>
          </a:p>
          <a:p>
            <a:pPr marL="0" indent="0" algn="just">
              <a:buNone/>
            </a:pPr>
            <a:endParaRPr lang="en-US" sz="2200" dirty="0"/>
          </a:p>
          <a:p>
            <a:pPr algn="just">
              <a:buFontTx/>
              <a:buChar char="-"/>
            </a:pPr>
            <a:r>
              <a:rPr lang="en-US" sz="2200" dirty="0"/>
              <a:t>Data protection - fundamental right, separate to the fundamental right to respect for private life</a:t>
            </a:r>
          </a:p>
          <a:p>
            <a:pPr algn="just">
              <a:buFontTx/>
              <a:buChar char="-"/>
            </a:pPr>
            <a:endParaRPr lang="en-US" sz="2200" dirty="0"/>
          </a:p>
          <a:p>
            <a:pPr algn="just">
              <a:buFontTx/>
              <a:buChar char="-"/>
            </a:pPr>
            <a:r>
              <a:rPr lang="en-US" sz="2200" dirty="0"/>
              <a:t>Protect similar values, i.e. the autonomy and human dignity of individuals, by granting them a personal sphere in which they can freely develop their personalities, think and shape their opinions</a:t>
            </a:r>
          </a:p>
          <a:p>
            <a:pPr algn="just">
              <a:buFontTx/>
              <a:buChar char="-"/>
            </a:pPr>
            <a:endParaRPr lang="en-US" sz="2200" dirty="0"/>
          </a:p>
          <a:p>
            <a:pPr algn="just">
              <a:buFontTx/>
              <a:buChar char="-"/>
            </a:pPr>
            <a:r>
              <a:rPr lang="en-US" sz="2200" dirty="0"/>
              <a:t>Essential prerequisite for the exercise of other fundamental freedoms, such as freedom of expression, freedom of peaceful assembly and association, and freedom of religion</a:t>
            </a:r>
            <a:endParaRPr lang="mk-MK" sz="2200" dirty="0"/>
          </a:p>
          <a:p>
            <a:endParaRPr lang="mk-MK" sz="2200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68C6D643-3B66-4CA4-8108-E0BEEBF423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049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084"/>
    </mc:Choice>
    <mc:Fallback xmlns="">
      <p:transition spd="slow" advTm="890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5718" y="93109"/>
            <a:ext cx="8596668" cy="1320800"/>
          </a:xfrm>
        </p:spPr>
        <p:txBody>
          <a:bodyPr>
            <a:normAutofit/>
          </a:bodyPr>
          <a:lstStyle/>
          <a:p>
            <a:r>
              <a:rPr lang="en-US" sz="3200" b="1" kern="0" dirty="0">
                <a:solidFill>
                  <a:srgbClr val="000000"/>
                </a:solidFill>
                <a:cs typeface="Arial"/>
              </a:rPr>
              <a:t>						Balancing rights (3)</a:t>
            </a:r>
            <a:br>
              <a:rPr lang="mk-MK" sz="3200" b="1" kern="0" dirty="0">
                <a:solidFill>
                  <a:srgbClr val="000000"/>
                </a:solidFill>
                <a:latin typeface="Georgia" pitchFamily="18" charset="0"/>
                <a:cs typeface="Arial"/>
              </a:rPr>
            </a:br>
            <a:endParaRPr lang="mk-MK" sz="3200" dirty="0">
              <a:solidFill>
                <a:srgbClr val="00B0F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503760"/>
            <a:ext cx="9123489" cy="3880773"/>
          </a:xfrm>
        </p:spPr>
        <p:txBody>
          <a:bodyPr>
            <a:normAutofit/>
          </a:bodyPr>
          <a:lstStyle/>
          <a:p>
            <a:pPr algn="just">
              <a:buFontTx/>
              <a:buChar char="-"/>
            </a:pPr>
            <a:r>
              <a:rPr lang="en-US" sz="2200" b="1" dirty="0">
                <a:solidFill>
                  <a:srgbClr val="00B0F0"/>
                </a:solidFill>
              </a:rPr>
              <a:t>The right to respect for private life</a:t>
            </a:r>
            <a:r>
              <a:rPr lang="en-US" sz="2200" dirty="0">
                <a:solidFill>
                  <a:srgbClr val="000000"/>
                </a:solidFill>
              </a:rPr>
              <a:t> – consists of a general prohibition on interference, subject to some public interest criteria that can justify interference in certain cases</a:t>
            </a:r>
          </a:p>
          <a:p>
            <a:pPr algn="just">
              <a:buFontTx/>
              <a:buChar char="-"/>
            </a:pPr>
            <a:endParaRPr lang="en-US" sz="2200" dirty="0">
              <a:solidFill>
                <a:srgbClr val="000000"/>
              </a:solidFill>
            </a:endParaRPr>
          </a:p>
          <a:p>
            <a:pPr algn="just">
              <a:buFontTx/>
              <a:buChar char="-"/>
            </a:pPr>
            <a:r>
              <a:rPr lang="en-US" sz="2200" b="1" dirty="0">
                <a:solidFill>
                  <a:srgbClr val="00B0F0"/>
                </a:solidFill>
              </a:rPr>
              <a:t>The protection of personal data </a:t>
            </a:r>
            <a:r>
              <a:rPr lang="en-US" sz="2200" dirty="0">
                <a:solidFill>
                  <a:srgbClr val="000000"/>
                </a:solidFill>
              </a:rPr>
              <a:t>- modern and active right, putting in place a system of checks and balances to protect individuals whenever their personal data are processed</a:t>
            </a:r>
            <a:endParaRPr lang="mk-MK" sz="2200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B93C5484-6D99-4C79-AA8A-D92CA17947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715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0539"/>
    </mc:Choice>
    <mc:Fallback xmlns="">
      <p:transition spd="slow" advTm="2505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6364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77334" y="3147265"/>
            <a:ext cx="8596668" cy="1456661"/>
          </a:xfrm>
          <a:prstGeom prst="wedgeRoundRectCallout">
            <a:avLst>
              <a:gd name="adj1" fmla="val -32224"/>
              <a:gd name="adj2" fmla="val 125820"/>
              <a:gd name="adj3" fmla="val 16667"/>
            </a:avLst>
          </a:prstGeom>
          <a:solidFill>
            <a:schemeClr val="accent1"/>
          </a:solidFill>
          <a:ln w="25400" cap="flat" cmpd="sng" algn="ctr">
            <a:solidFill>
              <a:srgbClr val="333399"/>
            </a:solidFill>
            <a:prstDash val="solid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anchor="ctr">
            <a:normAutofit/>
          </a:bodyPr>
          <a:lstStyle/>
          <a:p>
            <a:pPr marL="0" indent="0">
              <a:spcBef>
                <a:spcPts val="0"/>
              </a:spcBef>
              <a:buNone/>
              <a:defRPr/>
            </a:pPr>
            <a:r>
              <a:rPr lang="en-US" sz="2800" b="1" dirty="0">
                <a:solidFill>
                  <a:schemeClr val="tx1"/>
                </a:solidFill>
              </a:rPr>
              <a:t>2. </a:t>
            </a:r>
            <a:r>
              <a:rPr lang="en-US" sz="2800" b="1" kern="0" dirty="0">
                <a:solidFill>
                  <a:srgbClr val="000000"/>
                </a:solidFill>
                <a:cs typeface="Arial"/>
              </a:rPr>
              <a:t>International legal framework</a:t>
            </a:r>
            <a:endParaRPr lang="mk-MK" sz="2800" b="1" kern="0" dirty="0">
              <a:solidFill>
                <a:srgbClr val="000000"/>
              </a:solidFill>
              <a:latin typeface="Georgia" pitchFamily="18" charset="0"/>
              <a:cs typeface="Arial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A6C34103-19F2-4380-8C35-D67D8788A8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585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10"/>
    </mc:Choice>
    <mc:Fallback xmlns="">
      <p:transition spd="slow" advTm="46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310046"/>
            <a:ext cx="8596668" cy="635876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rgbClr val="00B0F0"/>
                </a:solidFill>
              </a:rPr>
              <a:t>International legal framework</a:t>
            </a:r>
            <a:endParaRPr lang="mk-MK" sz="3200" b="1" dirty="0">
              <a:solidFill>
                <a:srgbClr val="00B0F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324303"/>
            <a:ext cx="11667066" cy="4717059"/>
          </a:xfrm>
        </p:spPr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en-US" sz="2000" b="1" dirty="0"/>
              <a:t>United  Nations - resolutions</a:t>
            </a:r>
          </a:p>
          <a:p>
            <a:pPr>
              <a:buFontTx/>
              <a:buChar char="-"/>
            </a:pPr>
            <a:endParaRPr lang="en-US" sz="2000" b="1" dirty="0"/>
          </a:p>
          <a:p>
            <a:pPr>
              <a:buFontTx/>
              <a:buChar char="-"/>
            </a:pPr>
            <a:r>
              <a:rPr lang="en-US" sz="2000" b="1" dirty="0"/>
              <a:t>Council of Europe - The European Convention on Human Rights</a:t>
            </a:r>
          </a:p>
          <a:p>
            <a:pPr>
              <a:buFontTx/>
              <a:buChar char="-"/>
            </a:pPr>
            <a:endParaRPr lang="en-US" sz="2000" b="1" dirty="0"/>
          </a:p>
          <a:p>
            <a:pPr>
              <a:spcBef>
                <a:spcPts val="0"/>
              </a:spcBef>
              <a:buFontTx/>
              <a:buChar char="-"/>
            </a:pPr>
            <a:r>
              <a:rPr lang="en-US" sz="2000" b="1" dirty="0"/>
              <a:t>Council of Europe Convention 108 - </a:t>
            </a:r>
            <a:r>
              <a:rPr lang="en-US" sz="2000" b="1" dirty="0">
                <a:solidFill>
                  <a:srgbClr val="00B0F0"/>
                </a:solidFill>
              </a:rPr>
              <a:t>Convention for the protection of individuals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b="1" dirty="0">
                <a:solidFill>
                  <a:srgbClr val="00B0F0"/>
                </a:solidFill>
              </a:rPr>
              <a:t>     with regard to automatic processing of personal data (Convention 108/81) and </a:t>
            </a:r>
            <a:r>
              <a:rPr lang="en-US" sz="2000" b="1" dirty="0" err="1">
                <a:solidFill>
                  <a:srgbClr val="00B0F0"/>
                </a:solidFill>
              </a:rPr>
              <a:t>modernised</a:t>
            </a:r>
            <a:r>
              <a:rPr lang="en-US" sz="2000" b="1" dirty="0">
                <a:solidFill>
                  <a:srgbClr val="00B0F0"/>
                </a:solidFill>
              </a:rPr>
              <a:t> –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b="1" dirty="0">
                <a:solidFill>
                  <a:srgbClr val="00B0F0"/>
                </a:solidFill>
              </a:rPr>
              <a:t>     </a:t>
            </a:r>
            <a:r>
              <a:rPr lang="mk-MK" sz="2000" b="1" dirty="0" err="1"/>
              <a:t>Protocol</a:t>
            </a:r>
            <a:r>
              <a:rPr lang="mk-MK" sz="2000" b="1" dirty="0"/>
              <a:t> CETS </a:t>
            </a:r>
            <a:r>
              <a:rPr lang="mk-MK" sz="2000" b="1" dirty="0" err="1"/>
              <a:t>No</a:t>
            </a:r>
            <a:r>
              <a:rPr lang="mk-MK" sz="2000" b="1" dirty="0"/>
              <a:t>. 223</a:t>
            </a:r>
            <a:endParaRPr lang="en-US" sz="2000" b="1" dirty="0"/>
          </a:p>
          <a:p>
            <a:pPr>
              <a:buFontTx/>
              <a:buChar char="-"/>
            </a:pPr>
            <a:endParaRPr lang="en-US" sz="2000" b="1" dirty="0"/>
          </a:p>
          <a:p>
            <a:pPr>
              <a:buFontTx/>
              <a:buChar char="-"/>
            </a:pPr>
            <a:r>
              <a:rPr lang="en-US" sz="2000" b="1" dirty="0"/>
              <a:t>European Union data protection law  - </a:t>
            </a:r>
            <a:r>
              <a:rPr lang="mk-MK" sz="2000" dirty="0" err="1"/>
              <a:t>Article</a:t>
            </a:r>
            <a:r>
              <a:rPr lang="mk-MK" sz="2000" dirty="0"/>
              <a:t> 16 </a:t>
            </a:r>
            <a:r>
              <a:rPr lang="mk-MK" sz="2000" dirty="0" err="1"/>
              <a:t>of</a:t>
            </a:r>
            <a:r>
              <a:rPr lang="mk-MK" sz="2000" dirty="0"/>
              <a:t> </a:t>
            </a:r>
            <a:r>
              <a:rPr lang="mk-MK" sz="2000" b="1" dirty="0" err="1">
                <a:solidFill>
                  <a:srgbClr val="00B0F0"/>
                </a:solidFill>
              </a:rPr>
              <a:t>the</a:t>
            </a:r>
            <a:r>
              <a:rPr lang="mk-MK" sz="2000" b="1" dirty="0">
                <a:solidFill>
                  <a:srgbClr val="00B0F0"/>
                </a:solidFill>
              </a:rPr>
              <a:t> </a:t>
            </a:r>
            <a:r>
              <a:rPr lang="mk-MK" sz="2000" b="1" dirty="0" err="1">
                <a:solidFill>
                  <a:srgbClr val="00B0F0"/>
                </a:solidFill>
              </a:rPr>
              <a:t>Treaty</a:t>
            </a:r>
            <a:r>
              <a:rPr lang="mk-MK" sz="2000" b="1" dirty="0">
                <a:solidFill>
                  <a:srgbClr val="00B0F0"/>
                </a:solidFill>
              </a:rPr>
              <a:t> </a:t>
            </a:r>
            <a:r>
              <a:rPr lang="mk-MK" sz="2000" b="1" dirty="0" err="1">
                <a:solidFill>
                  <a:srgbClr val="00B0F0"/>
                </a:solidFill>
              </a:rPr>
              <a:t>of</a:t>
            </a:r>
            <a:r>
              <a:rPr lang="mk-MK" sz="2000" b="1" dirty="0">
                <a:solidFill>
                  <a:srgbClr val="00B0F0"/>
                </a:solidFill>
              </a:rPr>
              <a:t> </a:t>
            </a:r>
            <a:r>
              <a:rPr lang="mk-MK" sz="2000" b="1" dirty="0" err="1">
                <a:solidFill>
                  <a:srgbClr val="00B0F0"/>
                </a:solidFill>
              </a:rPr>
              <a:t>the</a:t>
            </a:r>
            <a:r>
              <a:rPr lang="mk-MK" sz="2000" b="1" dirty="0">
                <a:solidFill>
                  <a:srgbClr val="00B0F0"/>
                </a:solidFill>
              </a:rPr>
              <a:t> </a:t>
            </a:r>
            <a:r>
              <a:rPr lang="mk-MK" sz="2000" b="1" dirty="0" err="1">
                <a:solidFill>
                  <a:srgbClr val="00B0F0"/>
                </a:solidFill>
              </a:rPr>
              <a:t>Functioning</a:t>
            </a:r>
            <a:r>
              <a:rPr lang="mk-MK" sz="2000" b="1" dirty="0">
                <a:solidFill>
                  <a:srgbClr val="00B0F0"/>
                </a:solidFill>
              </a:rPr>
              <a:t> </a:t>
            </a:r>
            <a:r>
              <a:rPr lang="mk-MK" sz="2000" b="1" dirty="0" err="1">
                <a:solidFill>
                  <a:srgbClr val="00B0F0"/>
                </a:solidFill>
              </a:rPr>
              <a:t>of</a:t>
            </a:r>
            <a:r>
              <a:rPr lang="mk-MK" sz="2000" b="1" dirty="0">
                <a:solidFill>
                  <a:srgbClr val="00B0F0"/>
                </a:solidFill>
              </a:rPr>
              <a:t> </a:t>
            </a:r>
            <a:r>
              <a:rPr lang="mk-MK" sz="2000" b="1" dirty="0" err="1">
                <a:solidFill>
                  <a:srgbClr val="00B0F0"/>
                </a:solidFill>
              </a:rPr>
              <a:t>the</a:t>
            </a:r>
            <a:r>
              <a:rPr lang="mk-MK" sz="2000" b="1" dirty="0">
                <a:solidFill>
                  <a:srgbClr val="00B0F0"/>
                </a:solidFill>
              </a:rPr>
              <a:t> EU</a:t>
            </a:r>
            <a:r>
              <a:rPr lang="mk-MK" sz="2000" dirty="0"/>
              <a:t>, </a:t>
            </a:r>
            <a:r>
              <a:rPr lang="mk-MK" sz="2000" dirty="0" err="1"/>
              <a:t>as</a:t>
            </a:r>
            <a:r>
              <a:rPr lang="mk-MK" sz="2000" dirty="0"/>
              <a:t> </a:t>
            </a:r>
            <a:r>
              <a:rPr lang="mk-MK" sz="2000" dirty="0" err="1"/>
              <a:t>well</a:t>
            </a:r>
            <a:r>
              <a:rPr lang="mk-MK" sz="2000" dirty="0"/>
              <a:t> </a:t>
            </a:r>
            <a:r>
              <a:rPr lang="mk-MK" sz="2000" dirty="0" err="1"/>
              <a:t>as</a:t>
            </a:r>
            <a:r>
              <a:rPr lang="mk-MK" sz="2000" dirty="0"/>
              <a:t> </a:t>
            </a:r>
            <a:r>
              <a:rPr lang="mk-MK" sz="2000" dirty="0" err="1"/>
              <a:t>in</a:t>
            </a:r>
            <a:r>
              <a:rPr lang="mk-MK" sz="2000" dirty="0"/>
              <a:t> </a:t>
            </a:r>
            <a:r>
              <a:rPr lang="mk-MK" sz="2000" b="1" dirty="0" err="1">
                <a:solidFill>
                  <a:srgbClr val="00B0F0"/>
                </a:solidFill>
              </a:rPr>
              <a:t>Article</a:t>
            </a:r>
            <a:r>
              <a:rPr lang="mk-MK" sz="2000" b="1" dirty="0">
                <a:solidFill>
                  <a:srgbClr val="00B0F0"/>
                </a:solidFill>
              </a:rPr>
              <a:t> 8</a:t>
            </a:r>
            <a:r>
              <a:rPr lang="mk-MK" sz="2000" dirty="0">
                <a:solidFill>
                  <a:srgbClr val="00B0F0"/>
                </a:solidFill>
              </a:rPr>
              <a:t> </a:t>
            </a:r>
            <a:r>
              <a:rPr lang="mk-MK" sz="2000" dirty="0" err="1"/>
              <a:t>of</a:t>
            </a:r>
            <a:r>
              <a:rPr lang="mk-MK" sz="2000" dirty="0"/>
              <a:t> </a:t>
            </a:r>
            <a:r>
              <a:rPr lang="mk-MK" sz="2000" dirty="0" err="1"/>
              <a:t>the</a:t>
            </a:r>
            <a:r>
              <a:rPr lang="mk-MK" sz="2000" dirty="0"/>
              <a:t> EU </a:t>
            </a:r>
            <a:r>
              <a:rPr lang="mk-MK" sz="2000" dirty="0" err="1"/>
              <a:t>Charter</a:t>
            </a:r>
            <a:r>
              <a:rPr lang="mk-MK" sz="2000" dirty="0"/>
              <a:t> </a:t>
            </a:r>
            <a:r>
              <a:rPr lang="mk-MK" sz="2000" dirty="0" err="1"/>
              <a:t>of</a:t>
            </a:r>
            <a:r>
              <a:rPr lang="mk-MK" sz="2000" dirty="0"/>
              <a:t> </a:t>
            </a:r>
            <a:r>
              <a:rPr lang="mk-MK" sz="2000" dirty="0" err="1"/>
              <a:t>Fundamental</a:t>
            </a:r>
            <a:r>
              <a:rPr lang="mk-MK" sz="2000" dirty="0"/>
              <a:t> </a:t>
            </a:r>
            <a:r>
              <a:rPr lang="mk-MK" sz="2000" dirty="0" err="1"/>
              <a:t>Rights</a:t>
            </a:r>
            <a:endParaRPr lang="en-US" sz="2000" dirty="0">
              <a:solidFill>
                <a:srgbClr val="00B0F0"/>
              </a:solidFill>
            </a:endParaRPr>
          </a:p>
          <a:p>
            <a:pPr>
              <a:buFontTx/>
              <a:buChar char="-"/>
            </a:pPr>
            <a:endParaRPr lang="mk-MK" sz="2000" b="1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1802F104-9987-4C88-B4ED-9200DD7EBA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536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83690"/>
    </mc:Choice>
    <mc:Fallback xmlns="">
      <p:transition spd="slow" advTm="12836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244700"/>
            <a:ext cx="9522734" cy="956779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rgbClr val="00B0F0"/>
                </a:solidFill>
              </a:rPr>
              <a:t>Legal framework - EU</a:t>
            </a:r>
            <a:endParaRPr lang="mk-MK" sz="3200" b="1" dirty="0">
              <a:solidFill>
                <a:srgbClr val="00B0F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3" y="978195"/>
            <a:ext cx="9636247" cy="4765444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endParaRPr lang="en-US" sz="2000" b="1" dirty="0">
              <a:solidFill>
                <a:srgbClr val="00B0F0"/>
              </a:solidFill>
            </a:endParaRPr>
          </a:p>
          <a:p>
            <a:pPr algn="just">
              <a:buFontTx/>
              <a:buChar char="-"/>
            </a:pPr>
            <a:r>
              <a:rPr lang="en-US" sz="2000" b="1" dirty="0">
                <a:solidFill>
                  <a:srgbClr val="00B0F0"/>
                </a:solidFill>
              </a:rPr>
              <a:t>Directive 95/46/EC </a:t>
            </a:r>
            <a:r>
              <a:rPr lang="en-US" sz="2000" dirty="0"/>
              <a:t>on the protection of individuals with regard to the processing of personal data and on the free movement of such data (first comprehensive data protection instrument in 1995)</a:t>
            </a:r>
          </a:p>
          <a:p>
            <a:pPr algn="just">
              <a:buFontTx/>
              <a:buChar char="-"/>
            </a:pPr>
            <a:r>
              <a:rPr lang="mk-MK" sz="2000" b="1" dirty="0" err="1">
                <a:solidFill>
                  <a:srgbClr val="00B0F0"/>
                </a:solidFill>
              </a:rPr>
              <a:t>The</a:t>
            </a:r>
            <a:r>
              <a:rPr lang="mk-MK" sz="2000" b="1" dirty="0">
                <a:solidFill>
                  <a:srgbClr val="00B0F0"/>
                </a:solidFill>
              </a:rPr>
              <a:t> </a:t>
            </a:r>
            <a:r>
              <a:rPr lang="mk-MK" sz="2000" b="1" dirty="0" err="1">
                <a:solidFill>
                  <a:srgbClr val="00B0F0"/>
                </a:solidFill>
              </a:rPr>
              <a:t>General</a:t>
            </a:r>
            <a:r>
              <a:rPr lang="mk-MK" sz="2000" b="1" dirty="0">
                <a:solidFill>
                  <a:srgbClr val="00B0F0"/>
                </a:solidFill>
              </a:rPr>
              <a:t> </a:t>
            </a:r>
            <a:r>
              <a:rPr lang="mk-MK" sz="2000" b="1" dirty="0" err="1">
                <a:solidFill>
                  <a:srgbClr val="00B0F0"/>
                </a:solidFill>
              </a:rPr>
              <a:t>Data</a:t>
            </a:r>
            <a:r>
              <a:rPr lang="mk-MK" sz="2000" b="1" dirty="0">
                <a:solidFill>
                  <a:srgbClr val="00B0F0"/>
                </a:solidFill>
              </a:rPr>
              <a:t> </a:t>
            </a:r>
            <a:r>
              <a:rPr lang="mk-MK" sz="2000" b="1" dirty="0" err="1">
                <a:solidFill>
                  <a:srgbClr val="00B0F0"/>
                </a:solidFill>
              </a:rPr>
              <a:t>Protection</a:t>
            </a:r>
            <a:r>
              <a:rPr lang="mk-MK" sz="2000" b="1" dirty="0">
                <a:solidFill>
                  <a:srgbClr val="00B0F0"/>
                </a:solidFill>
              </a:rPr>
              <a:t> </a:t>
            </a:r>
            <a:r>
              <a:rPr lang="mk-MK" sz="2000" b="1" dirty="0" err="1">
                <a:solidFill>
                  <a:srgbClr val="00B0F0"/>
                </a:solidFill>
              </a:rPr>
              <a:t>Regula­tion</a:t>
            </a:r>
            <a:r>
              <a:rPr lang="mk-MK" sz="2000" b="1" dirty="0">
                <a:solidFill>
                  <a:srgbClr val="00B0F0"/>
                </a:solidFill>
              </a:rPr>
              <a:t> </a:t>
            </a:r>
            <a:r>
              <a:rPr lang="en-US" sz="2000" dirty="0">
                <a:solidFill>
                  <a:srgbClr val="00B0F0"/>
                </a:solidFill>
              </a:rPr>
              <a:t>- </a:t>
            </a:r>
            <a:r>
              <a:rPr lang="mk-MK" sz="2000" dirty="0" err="1"/>
              <a:t>repealing</a:t>
            </a:r>
            <a:r>
              <a:rPr lang="mk-MK" sz="2000" dirty="0"/>
              <a:t> </a:t>
            </a:r>
            <a:r>
              <a:rPr lang="mk-MK" sz="2000" dirty="0" err="1"/>
              <a:t>the</a:t>
            </a:r>
            <a:r>
              <a:rPr lang="mk-MK" sz="2000" dirty="0"/>
              <a:t> </a:t>
            </a:r>
            <a:r>
              <a:rPr lang="mk-MK" sz="2000" dirty="0" err="1"/>
              <a:t>Data</a:t>
            </a:r>
            <a:r>
              <a:rPr lang="mk-MK" sz="2000" dirty="0"/>
              <a:t> </a:t>
            </a:r>
            <a:r>
              <a:rPr lang="mk-MK" sz="2000" dirty="0" err="1"/>
              <a:t>Protection</a:t>
            </a:r>
            <a:r>
              <a:rPr lang="mk-MK" sz="2000" dirty="0"/>
              <a:t> </a:t>
            </a:r>
            <a:r>
              <a:rPr lang="mk-MK" sz="2000" dirty="0" err="1"/>
              <a:t>Directive</a:t>
            </a:r>
            <a:endParaRPr lang="en-US" sz="2000" dirty="0"/>
          </a:p>
          <a:p>
            <a:pPr algn="just">
              <a:buFontTx/>
              <a:buChar char="-"/>
            </a:pPr>
            <a:r>
              <a:rPr lang="mk-MK" sz="2000" b="1" dirty="0" err="1">
                <a:solidFill>
                  <a:srgbClr val="00B0F0"/>
                </a:solidFill>
              </a:rPr>
              <a:t>Directive</a:t>
            </a:r>
            <a:r>
              <a:rPr lang="mk-MK" sz="2000" b="1" dirty="0">
                <a:solidFill>
                  <a:srgbClr val="00B0F0"/>
                </a:solidFill>
              </a:rPr>
              <a:t> (EU) 201</a:t>
            </a:r>
            <a:r>
              <a:rPr lang="en-US" sz="2000" b="1" dirty="0">
                <a:solidFill>
                  <a:srgbClr val="00B0F0"/>
                </a:solidFill>
              </a:rPr>
              <a:t>6</a:t>
            </a:r>
            <a:r>
              <a:rPr lang="mk-MK" sz="2000" b="1" dirty="0">
                <a:solidFill>
                  <a:srgbClr val="00B0F0"/>
                </a:solidFill>
              </a:rPr>
              <a:t>/680 </a:t>
            </a:r>
            <a:r>
              <a:rPr lang="mk-MK" sz="2000" b="1" dirty="0" err="1">
                <a:solidFill>
                  <a:srgbClr val="00B0F0"/>
                </a:solidFill>
              </a:rPr>
              <a:t>establishes</a:t>
            </a:r>
            <a:r>
              <a:rPr lang="mk-MK" sz="2000" b="1" dirty="0">
                <a:solidFill>
                  <a:srgbClr val="00B0F0"/>
                </a:solidFill>
              </a:rPr>
              <a:t> </a:t>
            </a:r>
            <a:r>
              <a:rPr lang="mk-MK" sz="2000" b="1" dirty="0" err="1">
                <a:solidFill>
                  <a:srgbClr val="00B0F0"/>
                </a:solidFill>
              </a:rPr>
              <a:t>the</a:t>
            </a:r>
            <a:r>
              <a:rPr lang="mk-MK" sz="2000" b="1" dirty="0">
                <a:solidFill>
                  <a:srgbClr val="00B0F0"/>
                </a:solidFill>
              </a:rPr>
              <a:t> </a:t>
            </a:r>
            <a:r>
              <a:rPr lang="mk-MK" sz="2000" b="1" dirty="0" err="1">
                <a:solidFill>
                  <a:srgbClr val="00B0F0"/>
                </a:solidFill>
              </a:rPr>
              <a:t>data</a:t>
            </a:r>
            <a:r>
              <a:rPr lang="mk-MK" sz="2000" b="1" dirty="0">
                <a:solidFill>
                  <a:srgbClr val="00B0F0"/>
                </a:solidFill>
              </a:rPr>
              <a:t> </a:t>
            </a:r>
            <a:r>
              <a:rPr lang="mk-MK" sz="2000" b="1" dirty="0" err="1">
                <a:solidFill>
                  <a:srgbClr val="00B0F0"/>
                </a:solidFill>
              </a:rPr>
              <a:t>protection</a:t>
            </a:r>
            <a:r>
              <a:rPr lang="mk-MK" sz="2000" b="1" dirty="0">
                <a:solidFill>
                  <a:srgbClr val="00B0F0"/>
                </a:solidFill>
              </a:rPr>
              <a:t> </a:t>
            </a:r>
            <a:r>
              <a:rPr lang="mk-MK" sz="2000" b="1" dirty="0" err="1">
                <a:solidFill>
                  <a:srgbClr val="00B0F0"/>
                </a:solidFill>
              </a:rPr>
              <a:t>rules</a:t>
            </a:r>
            <a:r>
              <a:rPr lang="mk-MK" sz="2000" b="1" dirty="0">
                <a:solidFill>
                  <a:srgbClr val="00B0F0"/>
                </a:solidFill>
              </a:rPr>
              <a:t> </a:t>
            </a:r>
            <a:r>
              <a:rPr lang="mk-MK" sz="2000" b="1" dirty="0" err="1">
                <a:solidFill>
                  <a:srgbClr val="00B0F0"/>
                </a:solidFill>
              </a:rPr>
              <a:t>and</a:t>
            </a:r>
            <a:r>
              <a:rPr lang="mk-MK" sz="2000" b="1" dirty="0">
                <a:solidFill>
                  <a:srgbClr val="00B0F0"/>
                </a:solidFill>
              </a:rPr>
              <a:t> </a:t>
            </a:r>
            <a:r>
              <a:rPr lang="mk-MK" sz="2000" b="1" dirty="0" err="1">
                <a:solidFill>
                  <a:srgbClr val="00B0F0"/>
                </a:solidFill>
              </a:rPr>
              <a:t>principles</a:t>
            </a:r>
            <a:r>
              <a:rPr lang="mk-MK" sz="2000" b="1" dirty="0">
                <a:solidFill>
                  <a:srgbClr val="00B0F0"/>
                </a:solidFill>
              </a:rPr>
              <a:t> </a:t>
            </a:r>
            <a:r>
              <a:rPr lang="mk-MK" sz="2000" b="1" dirty="0" err="1">
                <a:solidFill>
                  <a:srgbClr val="00B0F0"/>
                </a:solidFill>
              </a:rPr>
              <a:t>that</a:t>
            </a:r>
            <a:r>
              <a:rPr lang="mk-MK" sz="2000" b="1" dirty="0">
                <a:solidFill>
                  <a:srgbClr val="00B0F0"/>
                </a:solidFill>
              </a:rPr>
              <a:t> </a:t>
            </a:r>
            <a:r>
              <a:rPr lang="mk-MK" sz="2000" b="1" dirty="0" err="1">
                <a:solidFill>
                  <a:srgbClr val="00B0F0"/>
                </a:solidFill>
              </a:rPr>
              <a:t>gov­ern</a:t>
            </a:r>
            <a:r>
              <a:rPr lang="mk-MK" sz="2000" b="1" dirty="0">
                <a:solidFill>
                  <a:srgbClr val="00B0F0"/>
                </a:solidFill>
              </a:rPr>
              <a:t> </a:t>
            </a:r>
            <a:r>
              <a:rPr lang="mk-MK" sz="2000" b="1" dirty="0" err="1">
                <a:solidFill>
                  <a:srgbClr val="00B0F0"/>
                </a:solidFill>
              </a:rPr>
              <a:t>personal</a:t>
            </a:r>
            <a:r>
              <a:rPr lang="mk-MK" sz="2000" b="1" dirty="0">
                <a:solidFill>
                  <a:srgbClr val="00B0F0"/>
                </a:solidFill>
              </a:rPr>
              <a:t> </a:t>
            </a:r>
            <a:r>
              <a:rPr lang="mk-MK" sz="2000" b="1" dirty="0" err="1">
                <a:solidFill>
                  <a:srgbClr val="00B0F0"/>
                </a:solidFill>
              </a:rPr>
              <a:t>data</a:t>
            </a:r>
            <a:r>
              <a:rPr lang="mk-MK" sz="2000" b="1" dirty="0">
                <a:solidFill>
                  <a:srgbClr val="00B0F0"/>
                </a:solidFill>
              </a:rPr>
              <a:t> </a:t>
            </a:r>
            <a:r>
              <a:rPr lang="mk-MK" sz="2000" b="1" dirty="0" err="1">
                <a:solidFill>
                  <a:srgbClr val="00B0F0"/>
                </a:solidFill>
              </a:rPr>
              <a:t>processing</a:t>
            </a:r>
            <a:r>
              <a:rPr lang="mk-MK" sz="2000" b="1" dirty="0">
                <a:solidFill>
                  <a:srgbClr val="00B0F0"/>
                </a:solidFill>
              </a:rPr>
              <a:t> </a:t>
            </a:r>
            <a:r>
              <a:rPr lang="mk-MK" sz="2000" b="1" dirty="0" err="1">
                <a:solidFill>
                  <a:srgbClr val="00B0F0"/>
                </a:solidFill>
              </a:rPr>
              <a:t>for</a:t>
            </a:r>
            <a:r>
              <a:rPr lang="mk-MK" sz="2000" b="1" dirty="0">
                <a:solidFill>
                  <a:srgbClr val="00B0F0"/>
                </a:solidFill>
              </a:rPr>
              <a:t> </a:t>
            </a:r>
            <a:r>
              <a:rPr lang="mk-MK" sz="2000" b="1" dirty="0" err="1">
                <a:solidFill>
                  <a:srgbClr val="00B0F0"/>
                </a:solidFill>
              </a:rPr>
              <a:t>the</a:t>
            </a:r>
            <a:r>
              <a:rPr lang="mk-MK" sz="2000" b="1" dirty="0">
                <a:solidFill>
                  <a:srgbClr val="00B0F0"/>
                </a:solidFill>
              </a:rPr>
              <a:t> </a:t>
            </a:r>
            <a:r>
              <a:rPr lang="mk-MK" sz="2000" b="1" dirty="0" err="1">
                <a:solidFill>
                  <a:srgbClr val="00B0F0"/>
                </a:solidFill>
              </a:rPr>
              <a:t>purposes</a:t>
            </a:r>
            <a:r>
              <a:rPr lang="mk-MK" sz="2000" b="1" dirty="0">
                <a:solidFill>
                  <a:srgbClr val="00B0F0"/>
                </a:solidFill>
              </a:rPr>
              <a:t> </a:t>
            </a:r>
            <a:r>
              <a:rPr lang="mk-MK" sz="2000" b="1" dirty="0" err="1">
                <a:solidFill>
                  <a:srgbClr val="00B0F0"/>
                </a:solidFill>
              </a:rPr>
              <a:t>of</a:t>
            </a:r>
            <a:r>
              <a:rPr lang="mk-MK" sz="2000" b="1" dirty="0">
                <a:solidFill>
                  <a:srgbClr val="00B0F0"/>
                </a:solidFill>
              </a:rPr>
              <a:t> </a:t>
            </a:r>
            <a:r>
              <a:rPr lang="mk-MK" sz="2000" b="1" dirty="0" err="1">
                <a:solidFill>
                  <a:srgbClr val="00B0F0"/>
                </a:solidFill>
              </a:rPr>
              <a:t>preventing</a:t>
            </a:r>
            <a:r>
              <a:rPr lang="mk-MK" sz="2000" b="1" dirty="0">
                <a:solidFill>
                  <a:srgbClr val="00B0F0"/>
                </a:solidFill>
              </a:rPr>
              <a:t>, </a:t>
            </a:r>
            <a:r>
              <a:rPr lang="mk-MK" sz="2000" b="1" dirty="0" err="1">
                <a:solidFill>
                  <a:srgbClr val="00B0F0"/>
                </a:solidFill>
              </a:rPr>
              <a:t>investigating</a:t>
            </a:r>
            <a:r>
              <a:rPr lang="mk-MK" sz="2000" b="1" dirty="0">
                <a:solidFill>
                  <a:srgbClr val="00B0F0"/>
                </a:solidFill>
              </a:rPr>
              <a:t>, </a:t>
            </a:r>
            <a:r>
              <a:rPr lang="mk-MK" sz="2000" b="1" dirty="0" err="1">
                <a:solidFill>
                  <a:srgbClr val="00B0F0"/>
                </a:solidFill>
              </a:rPr>
              <a:t>detecting</a:t>
            </a:r>
            <a:r>
              <a:rPr lang="mk-MK" sz="2000" b="1" dirty="0">
                <a:solidFill>
                  <a:srgbClr val="00B0F0"/>
                </a:solidFill>
              </a:rPr>
              <a:t> </a:t>
            </a:r>
            <a:r>
              <a:rPr lang="mk-MK" sz="2000" b="1" dirty="0" err="1">
                <a:solidFill>
                  <a:srgbClr val="00B0F0"/>
                </a:solidFill>
              </a:rPr>
              <a:t>and</a:t>
            </a:r>
            <a:r>
              <a:rPr lang="mk-MK" sz="2000" b="1" dirty="0">
                <a:solidFill>
                  <a:srgbClr val="00B0F0"/>
                </a:solidFill>
              </a:rPr>
              <a:t> </a:t>
            </a:r>
            <a:r>
              <a:rPr lang="mk-MK" sz="2000" b="1" dirty="0" err="1">
                <a:solidFill>
                  <a:srgbClr val="00B0F0"/>
                </a:solidFill>
              </a:rPr>
              <a:t>prosecuting</a:t>
            </a:r>
            <a:r>
              <a:rPr lang="mk-MK" sz="2000" b="1" dirty="0">
                <a:solidFill>
                  <a:srgbClr val="00B0F0"/>
                </a:solidFill>
              </a:rPr>
              <a:t> </a:t>
            </a:r>
            <a:r>
              <a:rPr lang="mk-MK" sz="2000" b="1" dirty="0" err="1">
                <a:solidFill>
                  <a:srgbClr val="00B0F0"/>
                </a:solidFill>
              </a:rPr>
              <a:t>criminal</a:t>
            </a:r>
            <a:r>
              <a:rPr lang="mk-MK" sz="2000" b="1" dirty="0">
                <a:solidFill>
                  <a:srgbClr val="00B0F0"/>
                </a:solidFill>
              </a:rPr>
              <a:t> </a:t>
            </a:r>
            <a:r>
              <a:rPr lang="mk-MK" sz="2000" b="1" dirty="0" err="1">
                <a:solidFill>
                  <a:srgbClr val="00B0F0"/>
                </a:solidFill>
              </a:rPr>
              <a:t>offences</a:t>
            </a:r>
            <a:r>
              <a:rPr lang="mk-MK" sz="2000" b="1" dirty="0">
                <a:solidFill>
                  <a:srgbClr val="00B0F0"/>
                </a:solidFill>
              </a:rPr>
              <a:t> </a:t>
            </a:r>
            <a:r>
              <a:rPr lang="mk-MK" sz="2000" b="1" dirty="0" err="1">
                <a:solidFill>
                  <a:srgbClr val="00B0F0"/>
                </a:solidFill>
              </a:rPr>
              <a:t>or</a:t>
            </a:r>
            <a:r>
              <a:rPr lang="mk-MK" sz="2000" b="1" dirty="0">
                <a:solidFill>
                  <a:srgbClr val="00B0F0"/>
                </a:solidFill>
              </a:rPr>
              <a:t> </a:t>
            </a:r>
            <a:r>
              <a:rPr lang="mk-MK" sz="2000" b="1" dirty="0" err="1">
                <a:solidFill>
                  <a:srgbClr val="00B0F0"/>
                </a:solidFill>
              </a:rPr>
              <a:t>executing</a:t>
            </a:r>
            <a:r>
              <a:rPr lang="mk-MK" sz="2000" b="1" dirty="0">
                <a:solidFill>
                  <a:srgbClr val="00B0F0"/>
                </a:solidFill>
              </a:rPr>
              <a:t> </a:t>
            </a:r>
            <a:r>
              <a:rPr lang="mk-MK" sz="2000" b="1" dirty="0" err="1">
                <a:solidFill>
                  <a:srgbClr val="00B0F0"/>
                </a:solidFill>
              </a:rPr>
              <a:t>criminal</a:t>
            </a:r>
            <a:r>
              <a:rPr lang="mk-MK" sz="2000" b="1" dirty="0">
                <a:solidFill>
                  <a:srgbClr val="00B0F0"/>
                </a:solidFill>
              </a:rPr>
              <a:t> </a:t>
            </a:r>
            <a:r>
              <a:rPr lang="mk-MK" sz="2000" b="1" dirty="0" err="1">
                <a:solidFill>
                  <a:srgbClr val="00B0F0"/>
                </a:solidFill>
              </a:rPr>
              <a:t>penalties</a:t>
            </a:r>
            <a:endParaRPr lang="en-US" sz="2000" b="1" dirty="0">
              <a:solidFill>
                <a:srgbClr val="00B0F0"/>
              </a:solidFill>
            </a:endParaRPr>
          </a:p>
          <a:p>
            <a:pPr algn="just">
              <a:buFontTx/>
              <a:buChar char="-"/>
            </a:pPr>
            <a:endParaRPr lang="en-US" sz="2000" dirty="0"/>
          </a:p>
          <a:p>
            <a:pPr algn="just">
              <a:buFontTx/>
              <a:buChar char="-"/>
            </a:pPr>
            <a:endParaRPr lang="mk-MK" sz="2000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8B0725DD-456D-4B77-863D-2C9541E2F7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236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8844"/>
    </mc:Choice>
    <mc:Fallback xmlns="">
      <p:transition spd="slow" advTm="6688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0</TotalTime>
  <Words>470</Words>
  <Application>Microsoft Office PowerPoint</Application>
  <PresentationFormat>Widescreen</PresentationFormat>
  <Paragraphs>52</Paragraphs>
  <Slides>11</Slides>
  <Notes>0</Notes>
  <HiddenSlides>0</HiddenSlides>
  <MMClips>11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Georgia</vt:lpstr>
      <vt:lpstr>Trebuchet MS</vt:lpstr>
      <vt:lpstr>Wingdings 3</vt:lpstr>
      <vt:lpstr>Facet</vt:lpstr>
      <vt:lpstr>International protection of privacy and  personal data –  the legal framework and challenges   Directorate for Personal Data Protection Marjana Planojevikj, LL.M. </vt:lpstr>
      <vt:lpstr>Topics   </vt:lpstr>
      <vt:lpstr>PowerPoint Presentation</vt:lpstr>
      <vt:lpstr>           Balancing rights (1)</vt:lpstr>
      <vt:lpstr>     Balancing rights (2)</vt:lpstr>
      <vt:lpstr>      Balancing rights (3) </vt:lpstr>
      <vt:lpstr>PowerPoint Presentation</vt:lpstr>
      <vt:lpstr>International legal framework</vt:lpstr>
      <vt:lpstr>Legal framework - EU</vt:lpstr>
      <vt:lpstr>PowerPoint Presentation</vt:lpstr>
      <vt:lpstr>     Challenges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Data processing principles</dc:title>
  <dc:creator>Marjana Popovska</dc:creator>
  <cp:lastModifiedBy>Marjana Popovska</cp:lastModifiedBy>
  <cp:revision>70</cp:revision>
  <cp:lastPrinted>2018-07-30T13:15:22Z</cp:lastPrinted>
  <dcterms:created xsi:type="dcterms:W3CDTF">2018-07-21T11:24:25Z</dcterms:created>
  <dcterms:modified xsi:type="dcterms:W3CDTF">2018-07-31T21:33:45Z</dcterms:modified>
</cp:coreProperties>
</file>