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270" r:id="rId3"/>
    <p:sldId id="271" r:id="rId4"/>
    <p:sldId id="272" r:id="rId5"/>
    <p:sldId id="273" r:id="rId6"/>
    <p:sldId id="280" r:id="rId7"/>
    <p:sldId id="281" r:id="rId8"/>
    <p:sldId id="282" r:id="rId9"/>
    <p:sldId id="283" r:id="rId10"/>
    <p:sldId id="284" r:id="rId11"/>
    <p:sldId id="285" r:id="rId12"/>
    <p:sldId id="286" r:id="rId13"/>
    <p:sldId id="287" r:id="rId14"/>
    <p:sldId id="267" r:id="rId15"/>
    <p:sldId id="268" r:id="rId16"/>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20A2C-C178-4F95-ADF0-53EE5EA6E52A}" type="datetimeFigureOut">
              <a:rPr lang="bg-BG" smtClean="0"/>
              <a:t>1.9.2018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EF949-E478-4C58-85C7-C4B6E39D1AEB}" type="slidenum">
              <a:rPr lang="bg-BG" smtClean="0"/>
              <a:t>‹#›</a:t>
            </a:fld>
            <a:endParaRPr lang="bg-BG"/>
          </a:p>
        </p:txBody>
      </p:sp>
    </p:spTree>
    <p:extLst>
      <p:ext uri="{BB962C8B-B14F-4D97-AF65-F5344CB8AC3E}">
        <p14:creationId xmlns:p14="http://schemas.microsoft.com/office/powerpoint/2010/main" val="55122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о заглавие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p>
          <a:p>
            <a:pPr lvl="4"/>
            <a:r>
              <a:rPr lang="bg-BG" dirty="0" smtClean="0"/>
              <a:t>Пето ниво</a:t>
            </a:r>
            <a:endParaRPr lang="en-US" dirty="0"/>
          </a:p>
        </p:txBody>
      </p:sp>
      <p:sp>
        <p:nvSpPr>
          <p:cNvPr id="7" name="Title 6"/>
          <p:cNvSpPr>
            <a:spLocks noGrp="1"/>
          </p:cNvSpPr>
          <p:nvPr>
            <p:ph type="title"/>
          </p:nvPr>
        </p:nvSpPr>
        <p:spPr/>
        <p:txBody>
          <a:bodyPr/>
          <a:lstStyle/>
          <a:p>
            <a:r>
              <a:rPr lang="bg-BG" smtClean="0"/>
              <a:t>Редакт. стил загл. образец</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EFEE9F01-BE4E-45B7-B01F-7DE6610F4348}" type="datetimeFigureOut">
              <a:rPr lang="bg-BG" smtClean="0"/>
              <a:t>1.9.2018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9" name="Content Placeholder 8"/>
          <p:cNvSpPr>
            <a:spLocks noGrp="1"/>
          </p:cNvSpPr>
          <p:nvPr>
            <p:ph sz="quarter" idx="13"/>
          </p:nvPr>
        </p:nvSpPr>
        <p:spPr>
          <a:xfrm>
            <a:off x="902207" y="2679192"/>
            <a:ext cx="5096256" cy="3447288"/>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EFEE9F01-BE4E-45B7-B01F-7DE6610F4348}" type="datetimeFigureOut">
              <a:rPr lang="bg-BG" smtClean="0"/>
              <a:t>1.9.2018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EFEE9F01-BE4E-45B7-B01F-7DE6610F4348}" type="datetimeFigureOut">
              <a:rPr lang="bg-BG" smtClean="0"/>
              <a:t>1.9.2018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е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FEE9F01-BE4E-45B7-B01F-7DE6610F4348}" type="datetimeFigureOut">
              <a:rPr lang="bg-BG" smtClean="0"/>
              <a:t>1.9.2018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FD6CF19-2406-46EA-B552-406EEFE934E3}"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bg-BG" smtClean="0"/>
              <a:t>Редакт. стил загл. образец</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EFEE9F01-BE4E-45B7-B01F-7DE6610F4348}" type="datetimeFigureOut">
              <a:rPr lang="bg-BG" smtClean="0"/>
              <a:t>1.9.2018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D6CF19-2406-46EA-B552-406EEFE934E3}" type="slidenum">
              <a:rPr lang="bg-BG" smtClean="0"/>
              <a:t>‹#›</a:t>
            </a:fld>
            <a:endParaRPr lang="bg-BG"/>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EFEE9F01-BE4E-45B7-B01F-7DE6610F4348}" type="datetimeFigureOut">
              <a:rPr lang="bg-BG" smtClean="0"/>
              <a:t>1.9.2018 г.</a:t>
            </a:fld>
            <a:endParaRPr lang="bg-BG"/>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bg-BG"/>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0FD6CF19-2406-46EA-B552-406EEFE934E3}" type="slidenum">
              <a:rPr lang="bg-BG" smtClean="0"/>
              <a:t>‹#›</a:t>
            </a:fld>
            <a:endParaRPr lang="bg-BG"/>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bg-BG" dirty="0" smtClean="0"/>
              <a:t>Щракнете, за да редактирате стиловете на текста в образеца</a:t>
            </a:r>
          </a:p>
          <a:p>
            <a:pPr lvl="1"/>
            <a:r>
              <a:rPr lang="bg-BG" dirty="0" smtClean="0"/>
              <a:t>Второ ниво</a:t>
            </a:r>
          </a:p>
          <a:p>
            <a:pPr lvl="2"/>
            <a:r>
              <a:rPr lang="bg-BG" dirty="0" smtClean="0"/>
              <a:t>Трето ниво</a:t>
            </a:r>
          </a:p>
          <a:p>
            <a:pPr lvl="3"/>
            <a:r>
              <a:rPr lang="bg-BG" dirty="0" smtClean="0"/>
              <a:t>Четвърто ниво</a:t>
            </a:r>
          </a:p>
          <a:p>
            <a:pPr lvl="4"/>
            <a:r>
              <a:rPr lang="bg-BG" dirty="0" smtClean="0"/>
              <a:t>Пето ниво</a:t>
            </a:r>
            <a:endParaRPr lang="en-US" dirty="0"/>
          </a:p>
        </p:txBody>
      </p:sp>
      <p:pic>
        <p:nvPicPr>
          <p:cNvPr id="15" name="Картина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47234"/>
            <a:ext cx="3812583" cy="782710"/>
          </a:xfrm>
          <a:prstGeom prst="rect">
            <a:avLst/>
          </a:prstGeom>
        </p:spPr>
      </p:pic>
      <p:sp>
        <p:nvSpPr>
          <p:cNvPr id="16" name="Текстово поле 15"/>
          <p:cNvSpPr txBox="1"/>
          <p:nvPr userDrawn="1"/>
        </p:nvSpPr>
        <p:spPr>
          <a:xfrm>
            <a:off x="4269782" y="6013345"/>
            <a:ext cx="7643605" cy="492443"/>
          </a:xfrm>
          <a:prstGeom prst="rect">
            <a:avLst/>
          </a:prstGeom>
          <a:noFill/>
        </p:spPr>
        <p:txBody>
          <a:bodyPr wrap="square" rtlCol="0">
            <a:spAutoFit/>
          </a:bodyPr>
          <a:lstStyle/>
          <a:p>
            <a:r>
              <a:rPr lang="en-US" sz="1300" kern="1200" dirty="0" smtClean="0">
                <a:solidFill>
                  <a:schemeClr val="tx2"/>
                </a:solidFill>
                <a:latin typeface="+mn-lt"/>
                <a:ea typeface="+mn-ea"/>
                <a:cs typeface="+mn-cs"/>
              </a:rPr>
              <a:t>Project entitled </a:t>
            </a:r>
            <a:r>
              <a:rPr lang="en-US" sz="1300" b="1" kern="1200" dirty="0" smtClean="0">
                <a:solidFill>
                  <a:schemeClr val="tx2"/>
                </a:solidFill>
                <a:latin typeface="+mn-lt"/>
                <a:ea typeface="+mn-ea"/>
                <a:cs typeface="+mn-cs"/>
              </a:rPr>
              <a:t>„Innovative postgraduate </a:t>
            </a:r>
            <a:r>
              <a:rPr lang="en-US" sz="1300" b="1" kern="1200" dirty="0" err="1" smtClean="0">
                <a:solidFill>
                  <a:schemeClr val="tx2"/>
                </a:solidFill>
                <a:latin typeface="+mn-lt"/>
                <a:ea typeface="+mn-ea"/>
                <a:cs typeface="+mn-cs"/>
              </a:rPr>
              <a:t>programme</a:t>
            </a:r>
            <a:r>
              <a:rPr lang="en-US" sz="1300" b="1" kern="1200" dirty="0" smtClean="0">
                <a:solidFill>
                  <a:schemeClr val="tx2"/>
                </a:solidFill>
                <a:latin typeface="+mn-lt"/>
                <a:ea typeface="+mn-ea"/>
                <a:cs typeface="+mn-cs"/>
              </a:rPr>
              <a:t>: Addressing market needs and pioneering new delivery modes”</a:t>
            </a:r>
            <a:endParaRPr lang="bg-BG" sz="1300" b="1" kern="1200" dirty="0">
              <a:solidFill>
                <a:schemeClr val="tx2"/>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4.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4.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hyperlink" Target="http://www.uodo.gov.pl/" TargetMode="External"/><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dzlp.mk/en/node/46" TargetMode="External"/><Relationship Id="rId12" Type="http://schemas.openxmlformats.org/officeDocument/2006/relationships/hyperlink" Target="http://www.edps.europa.eu/edps-homepage_en" TargetMode="Externa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hyperlink" Target="http://www.cpdp.bg/" TargetMode="External"/><Relationship Id="rId11" Type="http://schemas.openxmlformats.org/officeDocument/2006/relationships/hyperlink" Target="http://www.ec.europa.eu/commission/priorities/justice-and-fundamental-rights/data-protection/2018-reform-eu-data-protection-rules_en" TargetMode="External"/><Relationship Id="rId5" Type="http://schemas.openxmlformats.org/officeDocument/2006/relationships/hyperlink" Target="http://www.uist.mk/" TargetMode="External"/><Relationship Id="rId10" Type="http://schemas.openxmlformats.org/officeDocument/2006/relationships/hyperlink" Target="http://www.edpb.europa.eu/" TargetMode="External"/><Relationship Id="rId4" Type="http://schemas.openxmlformats.org/officeDocument/2006/relationships/hyperlink" Target="http://www.ipp.edu.mk/" TargetMode="External"/><Relationship Id="rId9" Type="http://schemas.openxmlformats.org/officeDocument/2006/relationships/hyperlink" Target="http://www.iso.uni.lodz.pl/"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757" y="2675467"/>
            <a:ext cx="10701196" cy="3450696"/>
          </a:xfrm>
        </p:spPr>
        <p:txBody>
          <a:bodyPr>
            <a:normAutofit lnSpcReduction="10000"/>
          </a:bodyPr>
          <a:lstStyle/>
          <a:p>
            <a:pPr marL="0" indent="0">
              <a:buNone/>
            </a:pPr>
            <a:endParaRPr lang="en-US" dirty="0" smtClean="0"/>
          </a:p>
          <a:p>
            <a:pPr marL="0" indent="0">
              <a:buNone/>
            </a:pPr>
            <a:endParaRPr lang="en-US" dirty="0"/>
          </a:p>
          <a:p>
            <a:pPr marL="0" indent="0" algn="ctr">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dirty="0" smtClean="0">
                <a:solidFill>
                  <a:srgbClr val="002060"/>
                </a:solidFill>
              </a:rPr>
              <a:t>Commission for Personal Data Protection</a:t>
            </a:r>
            <a:endParaRPr lang="bg-BG" dirty="0">
              <a:solidFill>
                <a:srgbClr val="002060"/>
              </a:solidFill>
            </a:endParaRPr>
          </a:p>
        </p:txBody>
      </p:sp>
      <p:sp>
        <p:nvSpPr>
          <p:cNvPr id="2" name="Title 1"/>
          <p:cNvSpPr>
            <a:spLocks noGrp="1"/>
          </p:cNvSpPr>
          <p:nvPr>
            <p:ph type="title"/>
          </p:nvPr>
        </p:nvSpPr>
        <p:spPr/>
        <p:txBody>
          <a:bodyPr>
            <a:normAutofit/>
          </a:bodyPr>
          <a:lstStyle/>
          <a:p>
            <a:pPr algn="ctr"/>
            <a:r>
              <a:rPr lang="en-US" sz="6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GDPR: Transfers</a:t>
            </a:r>
            <a:endParaRPr lang="bg-BG" sz="6600" dirty="0">
              <a:solidFill>
                <a:srgbClr val="FF0000"/>
              </a:solidFill>
            </a:endParaRPr>
          </a:p>
        </p:txBody>
      </p:sp>
      <p:pic>
        <p:nvPicPr>
          <p:cNvPr id="1030" name="Picture 6" descr="Image result for connecting european 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09" y="2359158"/>
            <a:ext cx="6579949" cy="3127241"/>
          </a:xfrm>
          <a:prstGeom prst="rect">
            <a:avLst/>
          </a:prstGeom>
          <a:noFill/>
          <a:extLst>
            <a:ext uri="{909E8E84-426E-40DD-AFC4-6F175D3DCCD1}">
              <a14:hiddenFill xmlns:a14="http://schemas.microsoft.com/office/drawing/2010/main">
                <a:solidFill>
                  <a:srgbClr val="FFFFFF"/>
                </a:solidFill>
              </a14:hiddenFill>
            </a:ext>
          </a:extLst>
        </p:spPr>
      </p:pic>
      <p:pic>
        <p:nvPicPr>
          <p:cNvPr id="4"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7118" y="4720525"/>
            <a:ext cx="609600" cy="609600"/>
          </a:xfrm>
          <a:prstGeom prst="rect">
            <a:avLst/>
          </a:prstGeom>
        </p:spPr>
      </p:pic>
    </p:spTree>
    <p:extLst>
      <p:ext uri="{BB962C8B-B14F-4D97-AF65-F5344CB8AC3E}">
        <p14:creationId xmlns:p14="http://schemas.microsoft.com/office/powerpoint/2010/main" val="3389992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4108817"/>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a:t>
            </a:r>
            <a:r>
              <a:rPr lang="en-US" sz="2000" b="1" dirty="0" smtClean="0">
                <a:solidFill>
                  <a:schemeClr val="tx2">
                    <a:lumMod val="60000"/>
                    <a:lumOff val="40000"/>
                  </a:schemeClr>
                </a:solidFill>
                <a:cs typeface="Arial" pitchFamily="34" charset="0"/>
              </a:rPr>
              <a:t>50</a:t>
            </a:r>
            <a:endParaRPr lang="en-US" sz="2000" b="1" dirty="0">
              <a:solidFill>
                <a:schemeClr val="tx2">
                  <a:lumMod val="60000"/>
                  <a:lumOff val="40000"/>
                </a:schemeClr>
              </a:solidFill>
              <a:cs typeface="Arial" pitchFamily="34" charset="0"/>
            </a:endParaRPr>
          </a:p>
          <a:p>
            <a:pPr fontAlgn="base"/>
            <a:r>
              <a:rPr lang="en-US" sz="2000" dirty="0">
                <a:solidFill>
                  <a:schemeClr val="tx2">
                    <a:lumMod val="60000"/>
                    <a:lumOff val="40000"/>
                  </a:schemeClr>
                </a:solidFill>
                <a:cs typeface="Arial" pitchFamily="34" charset="0"/>
              </a:rPr>
              <a:t>International cooperation for the protection of personal </a:t>
            </a:r>
            <a:r>
              <a:rPr lang="en-US" sz="2000" dirty="0" smtClean="0">
                <a:solidFill>
                  <a:schemeClr val="tx2">
                    <a:lumMod val="60000"/>
                    <a:lumOff val="40000"/>
                  </a:schemeClr>
                </a:solidFill>
                <a:cs typeface="Arial" pitchFamily="34" charset="0"/>
              </a:rPr>
              <a:t>data</a:t>
            </a:r>
          </a:p>
          <a:p>
            <a:pPr fontAlgn="base"/>
            <a:endParaRPr lang="en-US" sz="1600" dirty="0">
              <a:solidFill>
                <a:schemeClr val="tx2">
                  <a:lumMod val="60000"/>
                  <a:lumOff val="40000"/>
                </a:schemeClr>
              </a:solidFill>
              <a:cs typeface="Arial" pitchFamily="34" charset="0"/>
            </a:endParaRPr>
          </a:p>
          <a:p>
            <a:pPr>
              <a:spcBef>
                <a:spcPts val="600"/>
              </a:spcBef>
              <a:spcAft>
                <a:spcPts val="1200"/>
              </a:spcAft>
            </a:pPr>
            <a:r>
              <a:rPr lang="en-US" sz="1400" dirty="0" smtClean="0">
                <a:solidFill>
                  <a:schemeClr val="tx2">
                    <a:lumMod val="60000"/>
                    <a:lumOff val="40000"/>
                  </a:schemeClr>
                </a:solidFill>
                <a:cs typeface="Arial" pitchFamily="34" charset="0"/>
              </a:rPr>
              <a:t>The </a:t>
            </a:r>
            <a:r>
              <a:rPr lang="en-US" sz="1400" dirty="0">
                <a:solidFill>
                  <a:schemeClr val="tx2">
                    <a:lumMod val="60000"/>
                    <a:lumOff val="40000"/>
                  </a:schemeClr>
                </a:solidFill>
                <a:cs typeface="Arial" pitchFamily="34" charset="0"/>
              </a:rPr>
              <a:t>Commission and supervisory authorities shall take appropriate steps to:</a:t>
            </a:r>
          </a:p>
          <a:p>
            <a:pPr marL="285750" indent="-285750">
              <a:spcBef>
                <a:spcPts val="600"/>
              </a:spcBef>
              <a:spcAft>
                <a:spcPts val="1200"/>
              </a:spcAft>
              <a:buFont typeface="Arial" panose="020B0604020202020204" pitchFamily="34" charset="0"/>
              <a:buChar char="•"/>
            </a:pPr>
            <a:r>
              <a:rPr lang="en-US" sz="1400" dirty="0" smtClean="0">
                <a:solidFill>
                  <a:schemeClr val="tx2">
                    <a:lumMod val="60000"/>
                    <a:lumOff val="40000"/>
                  </a:schemeClr>
                </a:solidFill>
                <a:cs typeface="Arial" pitchFamily="34" charset="0"/>
              </a:rPr>
              <a:t>Develop </a:t>
            </a:r>
            <a:r>
              <a:rPr lang="en-US" sz="1400" dirty="0">
                <a:solidFill>
                  <a:schemeClr val="tx2">
                    <a:lumMod val="60000"/>
                    <a:lumOff val="40000"/>
                  </a:schemeClr>
                </a:solidFill>
                <a:cs typeface="Arial" pitchFamily="34" charset="0"/>
              </a:rPr>
              <a:t>international cooperation mechanisms to facilitate the effective enforcement of legislation for the protection of personal data;</a:t>
            </a:r>
          </a:p>
          <a:p>
            <a:pPr marL="285750" indent="-285750">
              <a:spcBef>
                <a:spcPts val="600"/>
              </a:spcBef>
              <a:spcAft>
                <a:spcPts val="1200"/>
              </a:spcAft>
              <a:buFont typeface="Arial" panose="020B0604020202020204" pitchFamily="34" charset="0"/>
              <a:buChar char="•"/>
            </a:pPr>
            <a:r>
              <a:rPr lang="en-US" sz="1400" dirty="0" smtClean="0">
                <a:solidFill>
                  <a:schemeClr val="tx2">
                    <a:lumMod val="60000"/>
                    <a:lumOff val="40000"/>
                  </a:schemeClr>
                </a:solidFill>
                <a:cs typeface="Arial" pitchFamily="34" charset="0"/>
              </a:rPr>
              <a:t>Provide </a:t>
            </a:r>
            <a:r>
              <a:rPr lang="en-US" sz="1400" dirty="0">
                <a:solidFill>
                  <a:schemeClr val="tx2">
                    <a:lumMod val="60000"/>
                    <a:lumOff val="40000"/>
                  </a:schemeClr>
                </a:solidFill>
                <a:cs typeface="Arial" pitchFamily="34" charset="0"/>
              </a:rPr>
              <a:t>international mutual assistance in the enforcement of legislation for the protection of personal data, including through notification, complaint referral, investigative assistance and information exchange, subject to appropriate safeguards for the protection of personal data and other fundamental rights and freedoms;</a:t>
            </a:r>
          </a:p>
          <a:p>
            <a:pPr marL="285750" indent="-285750">
              <a:spcBef>
                <a:spcPts val="600"/>
              </a:spcBef>
              <a:spcAft>
                <a:spcPts val="1200"/>
              </a:spcAft>
              <a:buFont typeface="Arial" panose="020B0604020202020204" pitchFamily="34" charset="0"/>
              <a:buChar char="•"/>
            </a:pPr>
            <a:r>
              <a:rPr lang="en-US" sz="1400" dirty="0" smtClean="0">
                <a:solidFill>
                  <a:schemeClr val="tx2">
                    <a:lumMod val="60000"/>
                    <a:lumOff val="40000"/>
                  </a:schemeClr>
                </a:solidFill>
                <a:cs typeface="Arial" pitchFamily="34" charset="0"/>
              </a:rPr>
              <a:t>Engage </a:t>
            </a:r>
            <a:r>
              <a:rPr lang="en-US" sz="1400" dirty="0">
                <a:solidFill>
                  <a:schemeClr val="tx2">
                    <a:lumMod val="60000"/>
                    <a:lumOff val="40000"/>
                  </a:schemeClr>
                </a:solidFill>
                <a:cs typeface="Arial" pitchFamily="34" charset="0"/>
              </a:rPr>
              <a:t>relevant stakeholders in discussion and activities aimed at furthering international cooperation in the enforcement of legislation for the protection of personal data;</a:t>
            </a:r>
          </a:p>
          <a:p>
            <a:pPr marL="285750" indent="-285750">
              <a:spcBef>
                <a:spcPts val="600"/>
              </a:spcBef>
              <a:spcAft>
                <a:spcPts val="1200"/>
              </a:spcAft>
              <a:buFont typeface="Arial" panose="020B0604020202020204" pitchFamily="34" charset="0"/>
              <a:buChar char="•"/>
            </a:pPr>
            <a:r>
              <a:rPr lang="en-US" sz="1400" dirty="0" smtClean="0">
                <a:solidFill>
                  <a:schemeClr val="tx2">
                    <a:lumMod val="60000"/>
                    <a:lumOff val="40000"/>
                  </a:schemeClr>
                </a:solidFill>
                <a:cs typeface="Arial" pitchFamily="34" charset="0"/>
              </a:rPr>
              <a:t>Promote </a:t>
            </a:r>
            <a:r>
              <a:rPr lang="en-US" sz="1400" dirty="0">
                <a:solidFill>
                  <a:schemeClr val="tx2">
                    <a:lumMod val="60000"/>
                    <a:lumOff val="40000"/>
                  </a:schemeClr>
                </a:solidFill>
                <a:cs typeface="Arial" pitchFamily="34" charset="0"/>
              </a:rPr>
              <a:t>the exchange and documentation of personal data protection legislation and practice, including on jurisdictional conflicts with third countries.</a:t>
            </a:r>
            <a:endParaRPr lang="bg-BG" sz="14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3132" y="5076987"/>
            <a:ext cx="609600" cy="609600"/>
          </a:xfrm>
          <a:prstGeom prst="rect">
            <a:avLst/>
          </a:prstGeom>
        </p:spPr>
      </p:pic>
    </p:spTree>
    <p:extLst>
      <p:ext uri="{BB962C8B-B14F-4D97-AF65-F5344CB8AC3E}">
        <p14:creationId xmlns:p14="http://schemas.microsoft.com/office/powerpoint/2010/main" val="3246091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8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507" y="3502617"/>
            <a:ext cx="3944282" cy="24833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2500274"/>
            <a:ext cx="10159999" cy="2292935"/>
          </a:xfrm>
          <a:prstGeom prst="rect">
            <a:avLst/>
          </a:prstGeom>
        </p:spPr>
        <p:txBody>
          <a:bodyPr wrap="square">
            <a:spAutoFit/>
          </a:bodyPr>
          <a:lstStyle/>
          <a:p>
            <a:pPr algn="just"/>
            <a:r>
              <a:rPr lang="en-US" sz="2300" b="1" dirty="0">
                <a:solidFill>
                  <a:schemeClr val="tx2">
                    <a:lumMod val="60000"/>
                    <a:lumOff val="40000"/>
                  </a:schemeClr>
                </a:solidFill>
                <a:cs typeface="Arial" pitchFamily="34" charset="0"/>
              </a:rPr>
              <a:t>The Process of </a:t>
            </a:r>
            <a:r>
              <a:rPr lang="en-US" sz="2300" b="1" dirty="0" err="1">
                <a:solidFill>
                  <a:schemeClr val="tx2">
                    <a:lumMod val="60000"/>
                    <a:lumOff val="40000"/>
                  </a:schemeClr>
                </a:solidFill>
                <a:cs typeface="Arial" pitchFamily="34" charset="0"/>
              </a:rPr>
              <a:t>Authorising</a:t>
            </a:r>
            <a:r>
              <a:rPr lang="en-US" sz="2300" b="1" dirty="0">
                <a:solidFill>
                  <a:schemeClr val="tx2">
                    <a:lumMod val="60000"/>
                    <a:lumOff val="40000"/>
                  </a:schemeClr>
                </a:solidFill>
                <a:cs typeface="Arial" pitchFamily="34" charset="0"/>
              </a:rPr>
              <a:t> Data </a:t>
            </a:r>
            <a:r>
              <a:rPr lang="en-US" sz="2300" b="1" dirty="0" smtClean="0">
                <a:solidFill>
                  <a:schemeClr val="tx2">
                    <a:lumMod val="60000"/>
                    <a:lumOff val="40000"/>
                  </a:schemeClr>
                </a:solidFill>
                <a:cs typeface="Arial" pitchFamily="34" charset="0"/>
              </a:rPr>
              <a:t>Transfers by national DPA</a:t>
            </a:r>
            <a:endParaRPr lang="en-US" sz="2000" dirty="0">
              <a:solidFill>
                <a:schemeClr val="tx2">
                  <a:lumMod val="60000"/>
                  <a:lumOff val="40000"/>
                </a:schemeClr>
              </a:solidFill>
              <a:cs typeface="Arial" pitchFamily="34" charset="0"/>
            </a:endParaRPr>
          </a:p>
          <a:p>
            <a:pPr marL="342900" indent="-342900" algn="just">
              <a:buFontTx/>
              <a:buChar char="-"/>
            </a:pPr>
            <a:endParaRPr lang="en-US" sz="2000" dirty="0">
              <a:solidFill>
                <a:schemeClr val="tx2">
                  <a:lumMod val="60000"/>
                  <a:lumOff val="40000"/>
                </a:schemeClr>
              </a:solidFill>
              <a:cs typeface="Arial" pitchFamily="34" charset="0"/>
            </a:endParaRPr>
          </a:p>
          <a:p>
            <a:pPr marL="457200" indent="-457200" algn="just">
              <a:buAutoNum type="arabicPeriod"/>
            </a:pPr>
            <a:r>
              <a:rPr lang="en-US" sz="2000" b="1" dirty="0">
                <a:solidFill>
                  <a:schemeClr val="tx2">
                    <a:lumMod val="60000"/>
                    <a:lumOff val="40000"/>
                  </a:schemeClr>
                </a:solidFill>
                <a:cs typeface="Arial" pitchFamily="34" charset="0"/>
              </a:rPr>
              <a:t>First Phase</a:t>
            </a:r>
          </a:p>
          <a:p>
            <a:pPr algn="just"/>
            <a:endParaRPr lang="en-US" sz="2000" b="1" dirty="0">
              <a:solidFill>
                <a:schemeClr val="tx2">
                  <a:lumMod val="60000"/>
                  <a:lumOff val="40000"/>
                </a:schemeClr>
              </a:solidFill>
              <a:cs typeface="Arial" pitchFamily="34" charset="0"/>
            </a:endParaRPr>
          </a:p>
          <a:p>
            <a:pPr algn="just"/>
            <a:r>
              <a:rPr lang="en-US" sz="2000" dirty="0">
                <a:solidFill>
                  <a:schemeClr val="tx2">
                    <a:lumMod val="60000"/>
                    <a:lumOff val="40000"/>
                  </a:schemeClr>
                </a:solidFill>
                <a:cs typeface="Arial" pitchFamily="34" charset="0"/>
              </a:rPr>
              <a:t>	-  </a:t>
            </a:r>
            <a:r>
              <a:rPr lang="en-US" sz="2000" dirty="0" smtClean="0">
                <a:solidFill>
                  <a:schemeClr val="tx2">
                    <a:lumMod val="60000"/>
                    <a:lumOff val="40000"/>
                  </a:schemeClr>
                </a:solidFill>
                <a:cs typeface="Arial" pitchFamily="34" charset="0"/>
              </a:rPr>
              <a:t>reviewing </a:t>
            </a:r>
            <a:r>
              <a:rPr lang="en-US" sz="2000" dirty="0">
                <a:solidFill>
                  <a:schemeClr val="tx2">
                    <a:lumMod val="60000"/>
                    <a:lumOff val="40000"/>
                  </a:schemeClr>
                </a:solidFill>
                <a:cs typeface="Arial" pitchFamily="34" charset="0"/>
              </a:rPr>
              <a:t>the documentation;</a:t>
            </a:r>
          </a:p>
          <a:p>
            <a:pPr algn="just"/>
            <a:r>
              <a:rPr lang="en-US" sz="2000" dirty="0">
                <a:solidFill>
                  <a:schemeClr val="tx2">
                    <a:lumMod val="60000"/>
                    <a:lumOff val="40000"/>
                  </a:schemeClr>
                </a:solidFill>
                <a:cs typeface="Arial" pitchFamily="34" charset="0"/>
              </a:rPr>
              <a:t>	- </a:t>
            </a:r>
            <a:r>
              <a:rPr lang="en-US" sz="2000" dirty="0" smtClean="0">
                <a:solidFill>
                  <a:schemeClr val="tx2">
                    <a:lumMod val="60000"/>
                    <a:lumOff val="40000"/>
                  </a:schemeClr>
                </a:solidFill>
                <a:cs typeface="Arial" pitchFamily="34" charset="0"/>
              </a:rPr>
              <a:t> assessing </a:t>
            </a:r>
            <a:r>
              <a:rPr lang="en-US" sz="2000" dirty="0">
                <a:solidFill>
                  <a:schemeClr val="tx2">
                    <a:lumMod val="60000"/>
                    <a:lumOff val="40000"/>
                  </a:schemeClr>
                </a:solidFill>
                <a:cs typeface="Arial" pitchFamily="34" charset="0"/>
              </a:rPr>
              <a:t>the data protection level in the third country.</a:t>
            </a:r>
          </a:p>
          <a:p>
            <a:pPr algn="just"/>
            <a:r>
              <a:rPr lang="en-US" sz="2000" dirty="0">
                <a:solidFill>
                  <a:schemeClr val="tx2">
                    <a:lumMod val="60000"/>
                    <a:lumOff val="40000"/>
                  </a:schemeClr>
                </a:solidFill>
                <a:cs typeface="Arial" pitchFamily="34" charset="0"/>
              </a:rPr>
              <a:t>	-   What is taken into </a:t>
            </a:r>
            <a:r>
              <a:rPr lang="en-US" sz="2000" dirty="0" smtClean="0">
                <a:solidFill>
                  <a:schemeClr val="tx2">
                    <a:lumMod val="60000"/>
                    <a:lumOff val="40000"/>
                  </a:schemeClr>
                </a:solidFill>
                <a:cs typeface="Arial" pitchFamily="34" charset="0"/>
              </a:rPr>
              <a:t>consideration?</a:t>
            </a:r>
            <a:endParaRPr lang="en-US" sz="20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4603" y="5376327"/>
            <a:ext cx="609600" cy="609600"/>
          </a:xfrm>
          <a:prstGeom prst="rect">
            <a:avLst/>
          </a:prstGeom>
        </p:spPr>
      </p:pic>
    </p:spTree>
    <p:extLst>
      <p:ext uri="{BB962C8B-B14F-4D97-AF65-F5344CB8AC3E}">
        <p14:creationId xmlns:p14="http://schemas.microsoft.com/office/powerpoint/2010/main" val="2424771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2314298"/>
            <a:ext cx="10159999" cy="3662541"/>
          </a:xfrm>
          <a:prstGeom prst="rect">
            <a:avLst/>
          </a:prstGeom>
        </p:spPr>
        <p:txBody>
          <a:bodyPr wrap="square">
            <a:spAutoFit/>
          </a:bodyPr>
          <a:lstStyle/>
          <a:p>
            <a:pPr algn="just"/>
            <a:r>
              <a:rPr lang="en-US" sz="2300" b="1" dirty="0">
                <a:solidFill>
                  <a:schemeClr val="tx2">
                    <a:lumMod val="60000"/>
                    <a:lumOff val="40000"/>
                  </a:schemeClr>
                </a:solidFill>
                <a:cs typeface="Arial" pitchFamily="34" charset="0"/>
              </a:rPr>
              <a:t>The Process of </a:t>
            </a:r>
            <a:r>
              <a:rPr lang="en-US" sz="2300" b="1" dirty="0" err="1">
                <a:solidFill>
                  <a:schemeClr val="tx2">
                    <a:lumMod val="60000"/>
                    <a:lumOff val="40000"/>
                  </a:schemeClr>
                </a:solidFill>
                <a:cs typeface="Arial" pitchFamily="34" charset="0"/>
              </a:rPr>
              <a:t>Authorising</a:t>
            </a:r>
            <a:r>
              <a:rPr lang="en-US" sz="2300" b="1" dirty="0">
                <a:solidFill>
                  <a:schemeClr val="tx2">
                    <a:lumMod val="60000"/>
                    <a:lumOff val="40000"/>
                  </a:schemeClr>
                </a:solidFill>
                <a:cs typeface="Arial" pitchFamily="34" charset="0"/>
              </a:rPr>
              <a:t> Data Transfers by national DPA</a:t>
            </a:r>
            <a:endParaRPr lang="en-US" sz="2000" dirty="0">
              <a:solidFill>
                <a:schemeClr val="tx2">
                  <a:lumMod val="60000"/>
                  <a:lumOff val="40000"/>
                </a:schemeClr>
              </a:solidFill>
              <a:cs typeface="Arial" pitchFamily="34" charset="0"/>
            </a:endParaRPr>
          </a:p>
          <a:p>
            <a:pPr marL="342900" indent="-342900" algn="just">
              <a:buFontTx/>
              <a:buChar char="-"/>
            </a:pPr>
            <a:endParaRPr lang="en-US" sz="2000" dirty="0">
              <a:solidFill>
                <a:schemeClr val="tx2">
                  <a:lumMod val="60000"/>
                  <a:lumOff val="40000"/>
                </a:schemeClr>
              </a:solidFill>
              <a:cs typeface="Arial" pitchFamily="34" charset="0"/>
            </a:endParaRPr>
          </a:p>
          <a:p>
            <a:pPr algn="just"/>
            <a:r>
              <a:rPr lang="en-US" sz="2000" b="1" dirty="0" smtClean="0">
                <a:solidFill>
                  <a:schemeClr val="tx2">
                    <a:lumMod val="60000"/>
                    <a:lumOff val="40000"/>
                  </a:schemeClr>
                </a:solidFill>
                <a:cs typeface="Arial" pitchFamily="34" charset="0"/>
              </a:rPr>
              <a:t>Potential </a:t>
            </a:r>
            <a:r>
              <a:rPr lang="en-US" sz="2000" b="1" dirty="0">
                <a:solidFill>
                  <a:schemeClr val="tx2">
                    <a:lumMod val="60000"/>
                    <a:lumOff val="40000"/>
                  </a:schemeClr>
                </a:solidFill>
                <a:cs typeface="Arial" pitchFamily="34" charset="0"/>
              </a:rPr>
              <a:t>problems during this phase:</a:t>
            </a:r>
          </a:p>
          <a:p>
            <a:pPr algn="just"/>
            <a:endParaRPr lang="en-US" sz="900" dirty="0">
              <a:solidFill>
                <a:schemeClr val="tx2">
                  <a:lumMod val="60000"/>
                  <a:lumOff val="40000"/>
                </a:schemeClr>
              </a:solidFill>
              <a:cs typeface="Arial" pitchFamily="34" charset="0"/>
            </a:endParaRPr>
          </a:p>
          <a:p>
            <a:pPr marL="342900" indent="-342900" algn="just">
              <a:buFontTx/>
              <a:buChar char="-"/>
            </a:pPr>
            <a:r>
              <a:rPr lang="en-US" sz="2000" dirty="0" smtClean="0">
                <a:solidFill>
                  <a:schemeClr val="tx2">
                    <a:lumMod val="60000"/>
                    <a:lumOff val="40000"/>
                  </a:schemeClr>
                </a:solidFill>
                <a:cs typeface="Arial" pitchFamily="34" charset="0"/>
              </a:rPr>
              <a:t>Not met requirements;</a:t>
            </a:r>
            <a:endParaRPr lang="en-US" sz="2000" dirty="0">
              <a:solidFill>
                <a:schemeClr val="tx2">
                  <a:lumMod val="60000"/>
                  <a:lumOff val="40000"/>
                </a:schemeClr>
              </a:solidFill>
              <a:cs typeface="Arial" pitchFamily="34" charset="0"/>
            </a:endParaRPr>
          </a:p>
          <a:p>
            <a:pPr marL="342900" indent="-342900" algn="just">
              <a:buFontTx/>
              <a:buChar char="-"/>
            </a:pPr>
            <a:r>
              <a:rPr lang="en-US" sz="2000" dirty="0">
                <a:solidFill>
                  <a:schemeClr val="tx2">
                    <a:lumMod val="60000"/>
                    <a:lumOff val="40000"/>
                  </a:schemeClr>
                </a:solidFill>
                <a:cs typeface="Arial" pitchFamily="34" charset="0"/>
              </a:rPr>
              <a:t>The </a:t>
            </a:r>
            <a:r>
              <a:rPr lang="en-US" sz="2000" dirty="0" smtClean="0">
                <a:solidFill>
                  <a:schemeClr val="tx2">
                    <a:lumMod val="60000"/>
                    <a:lumOff val="40000"/>
                  </a:schemeClr>
                </a:solidFill>
                <a:cs typeface="Arial" pitchFamily="34" charset="0"/>
              </a:rPr>
              <a:t>DPA </a:t>
            </a:r>
            <a:r>
              <a:rPr lang="en-US" sz="2000" dirty="0">
                <a:solidFill>
                  <a:schemeClr val="tx2">
                    <a:lumMod val="60000"/>
                    <a:lumOff val="40000"/>
                  </a:schemeClr>
                </a:solidFill>
                <a:cs typeface="Arial" pitchFamily="34" charset="0"/>
              </a:rPr>
              <a:t>hasn’t been provided with the text of the data transfer instrument;</a:t>
            </a:r>
          </a:p>
          <a:p>
            <a:pPr marL="342900" indent="-342900" algn="just">
              <a:buFontTx/>
              <a:buChar char="-"/>
            </a:pPr>
            <a:r>
              <a:rPr lang="en-US" sz="2000" dirty="0">
                <a:solidFill>
                  <a:schemeClr val="tx2">
                    <a:lumMod val="60000"/>
                    <a:lumOff val="40000"/>
                  </a:schemeClr>
                </a:solidFill>
                <a:cs typeface="Arial" pitchFamily="34" charset="0"/>
              </a:rPr>
              <a:t>The </a:t>
            </a:r>
            <a:r>
              <a:rPr lang="en-US" sz="2000" dirty="0" smtClean="0">
                <a:solidFill>
                  <a:schemeClr val="tx2">
                    <a:lumMod val="60000"/>
                    <a:lumOff val="40000"/>
                  </a:schemeClr>
                </a:solidFill>
                <a:cs typeface="Arial" pitchFamily="34" charset="0"/>
              </a:rPr>
              <a:t>DPA </a:t>
            </a:r>
            <a:r>
              <a:rPr lang="en-US" sz="2000" dirty="0">
                <a:solidFill>
                  <a:schemeClr val="tx2">
                    <a:lumMod val="60000"/>
                    <a:lumOff val="40000"/>
                  </a:schemeClr>
                </a:solidFill>
                <a:cs typeface="Arial" pitchFamily="34" charset="0"/>
              </a:rPr>
              <a:t>was provided </a:t>
            </a:r>
            <a:r>
              <a:rPr lang="en-US" sz="2000" dirty="0" smtClean="0">
                <a:solidFill>
                  <a:schemeClr val="tx2">
                    <a:lumMod val="60000"/>
                    <a:lumOff val="40000"/>
                  </a:schemeClr>
                </a:solidFill>
                <a:cs typeface="Arial" pitchFamily="34" charset="0"/>
              </a:rPr>
              <a:t>partially both with national language and English texts </a:t>
            </a:r>
            <a:r>
              <a:rPr lang="en-US" sz="2000" dirty="0">
                <a:solidFill>
                  <a:schemeClr val="tx2">
                    <a:lumMod val="60000"/>
                    <a:lumOff val="40000"/>
                  </a:schemeClr>
                </a:solidFill>
                <a:cs typeface="Arial" pitchFamily="34" charset="0"/>
              </a:rPr>
              <a:t>of the data transfer instrument;</a:t>
            </a:r>
          </a:p>
          <a:p>
            <a:pPr marL="342900" indent="-342900" algn="just">
              <a:buFontTx/>
              <a:buChar char="-"/>
            </a:pPr>
            <a:r>
              <a:rPr lang="en-US" sz="2000" dirty="0">
                <a:solidFill>
                  <a:schemeClr val="tx2">
                    <a:lumMod val="60000"/>
                    <a:lumOff val="40000"/>
                  </a:schemeClr>
                </a:solidFill>
                <a:cs typeface="Arial" pitchFamily="34" charset="0"/>
              </a:rPr>
              <a:t>Lack </a:t>
            </a:r>
            <a:r>
              <a:rPr lang="en-US" sz="2000" dirty="0" smtClean="0">
                <a:solidFill>
                  <a:schemeClr val="tx2">
                    <a:lumMod val="60000"/>
                    <a:lumOff val="40000"/>
                  </a:schemeClr>
                </a:solidFill>
                <a:cs typeface="Arial" pitchFamily="34" charset="0"/>
              </a:rPr>
              <a:t>of </a:t>
            </a:r>
            <a:r>
              <a:rPr lang="en-US" sz="2000" dirty="0">
                <a:solidFill>
                  <a:schemeClr val="tx2">
                    <a:lumMod val="60000"/>
                    <a:lumOff val="40000"/>
                  </a:schemeClr>
                </a:solidFill>
                <a:cs typeface="Arial" pitchFamily="34" charset="0"/>
              </a:rPr>
              <a:t>information on the country to which the data will be transferred, the categories of the data subjects and the categories of data.</a:t>
            </a:r>
          </a:p>
          <a:p>
            <a:pPr marL="342900" indent="-342900" algn="just">
              <a:buFontTx/>
              <a:buChar char="-"/>
            </a:pPr>
            <a:endParaRPr lang="en-US" sz="2000" dirty="0">
              <a:solidFill>
                <a:schemeClr val="tx2">
                  <a:lumMod val="60000"/>
                  <a:lumOff val="40000"/>
                </a:schemeClr>
              </a:solidFill>
              <a:cs typeface="Arial" pitchFamily="34" charset="0"/>
            </a:endParaRPr>
          </a:p>
          <a:p>
            <a:pPr marL="342900" indent="-342900" algn="just">
              <a:buFontTx/>
              <a:buChar char="-"/>
            </a:pPr>
            <a:r>
              <a:rPr lang="en-US" sz="2000" b="1" dirty="0">
                <a:solidFill>
                  <a:schemeClr val="tx2">
                    <a:lumMod val="60000"/>
                    <a:lumOff val="40000"/>
                  </a:schemeClr>
                </a:solidFill>
                <a:cs typeface="Arial" pitchFamily="34" charset="0"/>
              </a:rPr>
              <a:t>How we resolve these issues </a:t>
            </a:r>
            <a:r>
              <a:rPr lang="en-US" sz="2000" b="1" dirty="0" smtClean="0">
                <a:solidFill>
                  <a:schemeClr val="tx2">
                    <a:lumMod val="60000"/>
                    <a:lumOff val="40000"/>
                  </a:schemeClr>
                </a:solidFill>
                <a:cs typeface="Arial" pitchFamily="34" charset="0"/>
              </a:rPr>
              <a:t>?</a:t>
            </a:r>
            <a:endParaRPr lang="en-US" sz="2000" b="1"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7844" y="5007244"/>
            <a:ext cx="609600" cy="609600"/>
          </a:xfrm>
          <a:prstGeom prst="rect">
            <a:avLst/>
          </a:prstGeom>
        </p:spPr>
      </p:pic>
    </p:spTree>
    <p:extLst>
      <p:ext uri="{BB962C8B-B14F-4D97-AF65-F5344CB8AC3E}">
        <p14:creationId xmlns:p14="http://schemas.microsoft.com/office/powerpoint/2010/main" val="2932606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96666" y="2608772"/>
            <a:ext cx="10159999" cy="2123658"/>
          </a:xfrm>
          <a:prstGeom prst="rect">
            <a:avLst/>
          </a:prstGeom>
        </p:spPr>
        <p:txBody>
          <a:bodyPr wrap="square">
            <a:spAutoFit/>
          </a:bodyPr>
          <a:lstStyle/>
          <a:p>
            <a:pPr algn="just"/>
            <a:r>
              <a:rPr lang="en-US" sz="2300" b="1" dirty="0">
                <a:solidFill>
                  <a:schemeClr val="tx2">
                    <a:lumMod val="60000"/>
                    <a:lumOff val="40000"/>
                  </a:schemeClr>
                </a:solidFill>
                <a:cs typeface="Arial" pitchFamily="34" charset="0"/>
              </a:rPr>
              <a:t>The Process of </a:t>
            </a:r>
            <a:r>
              <a:rPr lang="en-US" sz="2300" b="1" dirty="0" err="1">
                <a:solidFill>
                  <a:schemeClr val="tx2">
                    <a:lumMod val="60000"/>
                    <a:lumOff val="40000"/>
                  </a:schemeClr>
                </a:solidFill>
                <a:cs typeface="Arial" pitchFamily="34" charset="0"/>
              </a:rPr>
              <a:t>Authorising</a:t>
            </a:r>
            <a:r>
              <a:rPr lang="en-US" sz="2300" b="1" dirty="0">
                <a:solidFill>
                  <a:schemeClr val="tx2">
                    <a:lumMod val="60000"/>
                    <a:lumOff val="40000"/>
                  </a:schemeClr>
                </a:solidFill>
                <a:cs typeface="Arial" pitchFamily="34" charset="0"/>
              </a:rPr>
              <a:t> Data Transfers by national DPA</a:t>
            </a:r>
            <a:endParaRPr lang="en-US" sz="2000" dirty="0">
              <a:solidFill>
                <a:schemeClr val="tx2">
                  <a:lumMod val="60000"/>
                  <a:lumOff val="40000"/>
                </a:schemeClr>
              </a:solidFill>
              <a:cs typeface="Arial" pitchFamily="34" charset="0"/>
            </a:endParaRPr>
          </a:p>
          <a:p>
            <a:pPr marL="342900" indent="-342900" algn="just">
              <a:buFontTx/>
              <a:buChar char="-"/>
            </a:pPr>
            <a:endParaRPr lang="en-US" sz="2000" dirty="0" smtClean="0">
              <a:solidFill>
                <a:schemeClr val="tx2">
                  <a:lumMod val="60000"/>
                  <a:lumOff val="40000"/>
                </a:schemeClr>
              </a:solidFill>
              <a:cs typeface="Arial" pitchFamily="34" charset="0"/>
            </a:endParaRPr>
          </a:p>
          <a:p>
            <a:r>
              <a:rPr lang="en-US" sz="2000" b="1" dirty="0" smtClean="0">
                <a:solidFill>
                  <a:schemeClr val="tx2">
                    <a:lumMod val="60000"/>
                    <a:lumOff val="40000"/>
                  </a:schemeClr>
                </a:solidFill>
                <a:cs typeface="Arial" pitchFamily="34" charset="0"/>
              </a:rPr>
              <a:t>2</a:t>
            </a:r>
            <a:r>
              <a:rPr lang="en-US" sz="2000" b="1" dirty="0">
                <a:solidFill>
                  <a:schemeClr val="tx2">
                    <a:lumMod val="60000"/>
                    <a:lumOff val="40000"/>
                  </a:schemeClr>
                </a:solidFill>
                <a:cs typeface="Arial" pitchFamily="34" charset="0"/>
              </a:rPr>
              <a:t>. Second Phase – legal opinion and decision </a:t>
            </a:r>
          </a:p>
          <a:p>
            <a:pPr algn="just"/>
            <a:endParaRPr lang="en-US" sz="2300" b="1" dirty="0" smtClean="0">
              <a:solidFill>
                <a:schemeClr val="tx2">
                  <a:lumMod val="60000"/>
                  <a:lumOff val="40000"/>
                </a:schemeClr>
              </a:solidFill>
              <a:cs typeface="Arial" pitchFamily="34" charset="0"/>
            </a:endParaRPr>
          </a:p>
          <a:p>
            <a:pPr algn="just"/>
            <a:endParaRPr lang="en-US" sz="2300" b="1" dirty="0">
              <a:solidFill>
                <a:schemeClr val="tx2">
                  <a:lumMod val="60000"/>
                  <a:lumOff val="40000"/>
                </a:schemeClr>
              </a:solidFill>
              <a:cs typeface="Arial" pitchFamily="34" charset="0"/>
            </a:endParaRPr>
          </a:p>
          <a:p>
            <a:pPr algn="just"/>
            <a:r>
              <a:rPr lang="en-US" sz="2000" b="1" dirty="0">
                <a:solidFill>
                  <a:schemeClr val="tx2">
                    <a:lumMod val="60000"/>
                    <a:lumOff val="40000"/>
                  </a:schemeClr>
                </a:solidFill>
                <a:cs typeface="Arial" pitchFamily="34" charset="0"/>
              </a:rPr>
              <a:t>3. Cases</a:t>
            </a:r>
          </a:p>
        </p:txBody>
      </p:sp>
      <p:pic>
        <p:nvPicPr>
          <p:cNvPr id="6" name="Picture 4" descr="Image result for connecting globe european commis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5132" y="3572502"/>
            <a:ext cx="3941386" cy="2463816"/>
          </a:xfrm>
          <a:prstGeom prst="rect">
            <a:avLst/>
          </a:prstGeom>
          <a:noFill/>
          <a:extLst>
            <a:ext uri="{909E8E84-426E-40DD-AFC4-6F175D3DCCD1}">
              <a14:hiddenFill xmlns:a14="http://schemas.microsoft.com/office/drawing/2010/main">
                <a:solidFill>
                  <a:srgbClr val="FFFFFF"/>
                </a:solidFill>
              </a14:hiddenFill>
            </a:ext>
          </a:extLst>
        </p:spPr>
      </p:pic>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0325" y="5154478"/>
            <a:ext cx="609600" cy="609600"/>
          </a:xfrm>
          <a:prstGeom prst="rect">
            <a:avLst/>
          </a:prstGeom>
        </p:spPr>
      </p:pic>
    </p:spTree>
    <p:extLst>
      <p:ext uri="{BB962C8B-B14F-4D97-AF65-F5344CB8AC3E}">
        <p14:creationId xmlns:p14="http://schemas.microsoft.com/office/powerpoint/2010/main" val="2102491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62757" y="2270502"/>
            <a:ext cx="9877777" cy="3855661"/>
          </a:xfrm>
        </p:spPr>
        <p:txBody>
          <a:bodyPr>
            <a:normAutofit fontScale="55000" lnSpcReduction="20000"/>
          </a:bodyPr>
          <a:lstStyle/>
          <a:p>
            <a:pPr marL="0" indent="0">
              <a:spcAft>
                <a:spcPts val="1000"/>
              </a:spcAft>
              <a:buNone/>
            </a:pPr>
            <a:r>
              <a:rPr lang="en-US" sz="3300" dirty="0">
                <a:solidFill>
                  <a:schemeClr val="tx2">
                    <a:lumMod val="60000"/>
                    <a:lumOff val="40000"/>
                  </a:schemeClr>
                </a:solidFill>
                <a:cs typeface="Arial" pitchFamily="34" charset="0"/>
              </a:rPr>
              <a:t>Resources for further </a:t>
            </a:r>
            <a:r>
              <a:rPr lang="en-US" sz="3300" dirty="0" smtClean="0">
                <a:solidFill>
                  <a:schemeClr val="tx2">
                    <a:lumMod val="60000"/>
                    <a:lumOff val="40000"/>
                  </a:schemeClr>
                </a:solidFill>
                <a:cs typeface="Arial" pitchFamily="34" charset="0"/>
              </a:rPr>
              <a:t>reading</a:t>
            </a:r>
            <a:endParaRPr lang="en-AU" sz="3300" dirty="0">
              <a:hlinkClick r:id="rId4"/>
            </a:endParaRPr>
          </a:p>
          <a:p>
            <a:r>
              <a:rPr lang="en-AU" dirty="0" smtClean="0">
                <a:hlinkClick r:id="rId4"/>
              </a:rPr>
              <a:t>www.ipp.edu.mk</a:t>
            </a:r>
            <a:endParaRPr lang="en-AU" dirty="0"/>
          </a:p>
          <a:p>
            <a:endParaRPr lang="en-AU" dirty="0"/>
          </a:p>
          <a:p>
            <a:r>
              <a:rPr lang="en-AU" dirty="0"/>
              <a:t> </a:t>
            </a:r>
            <a:r>
              <a:rPr lang="en-AU" dirty="0" smtClean="0">
                <a:hlinkClick r:id="rId5"/>
              </a:rPr>
              <a:t>www.uist.mk</a:t>
            </a:r>
            <a:endParaRPr lang="en-AU" dirty="0"/>
          </a:p>
          <a:p>
            <a:endParaRPr lang="en-AU" dirty="0"/>
          </a:p>
          <a:p>
            <a:r>
              <a:rPr lang="en-AU" dirty="0" smtClean="0">
                <a:hlinkClick r:id="rId6"/>
              </a:rPr>
              <a:t>www.cpdp.bg</a:t>
            </a:r>
            <a:endParaRPr lang="en-AU" dirty="0" smtClean="0"/>
          </a:p>
          <a:p>
            <a:endParaRPr lang="en-AU" dirty="0"/>
          </a:p>
          <a:p>
            <a:r>
              <a:rPr lang="en-AU" dirty="0" smtClean="0">
                <a:hlinkClick r:id="rId7"/>
              </a:rPr>
              <a:t>www.dzlp.mk/en/node/46</a:t>
            </a:r>
            <a:endParaRPr lang="en-AU" dirty="0" smtClean="0"/>
          </a:p>
          <a:p>
            <a:endParaRPr lang="en-AU" dirty="0"/>
          </a:p>
          <a:p>
            <a:r>
              <a:rPr lang="en-AU" dirty="0" smtClean="0">
                <a:hlinkClick r:id="rId8"/>
              </a:rPr>
              <a:t>www.uodo.gov.pl</a:t>
            </a:r>
            <a:endParaRPr lang="en-AU" dirty="0" smtClean="0"/>
          </a:p>
          <a:p>
            <a:endParaRPr lang="en-AU" dirty="0"/>
          </a:p>
          <a:p>
            <a:r>
              <a:rPr lang="en-AU" dirty="0" smtClean="0">
                <a:hlinkClick r:id="rId9"/>
              </a:rPr>
              <a:t>www.iso.uni.lodz.pl</a:t>
            </a:r>
            <a:r>
              <a:rPr lang="en-AU" dirty="0" smtClean="0"/>
              <a:t> </a:t>
            </a:r>
            <a:endParaRPr lang="en-AU" dirty="0"/>
          </a:p>
          <a:p>
            <a:endParaRPr lang="en-US" dirty="0" smtClean="0"/>
          </a:p>
          <a:p>
            <a:r>
              <a:rPr lang="en-AU" dirty="0" smtClean="0">
                <a:hlinkClick r:id="rId10"/>
              </a:rPr>
              <a:t>www.edpb.europa.eu</a:t>
            </a:r>
            <a:endParaRPr lang="en-AU" dirty="0" smtClean="0"/>
          </a:p>
          <a:p>
            <a:endParaRPr lang="en-AU" dirty="0"/>
          </a:p>
          <a:p>
            <a:r>
              <a:rPr lang="en-AU" dirty="0" smtClean="0">
                <a:hlinkClick r:id="rId11"/>
              </a:rPr>
              <a:t>www.ec.europa.eu/commission/priorities/justice-and-fundamental-rights/data-protection/2018-reform-eu-data-protection-rules_en</a:t>
            </a:r>
            <a:endParaRPr lang="en-AU" dirty="0" smtClean="0"/>
          </a:p>
          <a:p>
            <a:endParaRPr lang="en-AU" dirty="0"/>
          </a:p>
          <a:p>
            <a:r>
              <a:rPr lang="en-AU" dirty="0" smtClean="0">
                <a:hlinkClick r:id="rId12"/>
              </a:rPr>
              <a:t>www.edps.europa.eu/edps-homepage_en</a:t>
            </a:r>
            <a:endParaRPr lang="bg-BG" dirty="0"/>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533681" y="4488051"/>
            <a:ext cx="609600" cy="609600"/>
          </a:xfrm>
          <a:prstGeom prst="rect">
            <a:avLst/>
          </a:prstGeom>
        </p:spPr>
      </p:pic>
    </p:spTree>
    <p:extLst>
      <p:ext uri="{BB962C8B-B14F-4D97-AF65-F5344CB8AC3E}">
        <p14:creationId xmlns:p14="http://schemas.microsoft.com/office/powerpoint/2010/main" val="3055266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p:txBody>
          <a:bodyPr>
            <a:normAutofit/>
          </a:bodyPr>
          <a:lstStyle/>
          <a:p>
            <a:pPr marL="0" indent="0" algn="ctr">
              <a:buNone/>
            </a:pPr>
            <a:r>
              <a:rPr lang="en-US" sz="5400" b="1" dirty="0">
                <a:solidFill>
                  <a:srgbClr val="0070C0"/>
                </a:solidFill>
                <a:latin typeface="Calibri Light" panose="020F0302020204030204"/>
              </a:rPr>
              <a:t>Thank you for your attention!</a:t>
            </a:r>
            <a:endParaRPr lang="bg-BG" sz="5400" b="1" dirty="0">
              <a:solidFill>
                <a:srgbClr val="0070C0"/>
              </a:solidFill>
              <a:latin typeface="Calibri Light" panose="020F0302020204030204"/>
            </a:endParaRPr>
          </a:p>
          <a:p>
            <a:pPr algn="ctr"/>
            <a:endParaRPr lang="bg-BG" sz="1050" dirty="0"/>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3905" y="4728275"/>
            <a:ext cx="609600" cy="609600"/>
          </a:xfrm>
          <a:prstGeom prst="rect">
            <a:avLst/>
          </a:prstGeom>
        </p:spPr>
      </p:pic>
    </p:spTree>
    <p:extLst>
      <p:ext uri="{BB962C8B-B14F-4D97-AF65-F5344CB8AC3E}">
        <p14:creationId xmlns:p14="http://schemas.microsoft.com/office/powerpoint/2010/main" val="2894056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5384" y="2255003"/>
            <a:ext cx="10160000" cy="4102389"/>
          </a:xfrm>
        </p:spPr>
        <p:txBody>
          <a:bodyPr>
            <a:normAutofit/>
          </a:bodyPr>
          <a:lstStyle/>
          <a:p>
            <a:pPr marL="114300" indent="0">
              <a:buNone/>
            </a:pPr>
            <a:r>
              <a:rPr lang="bg-BG" sz="2000" dirty="0" smtClean="0">
                <a:solidFill>
                  <a:schemeClr val="tx2"/>
                </a:solidFill>
              </a:rPr>
              <a:t> </a:t>
            </a:r>
          </a:p>
          <a:p>
            <a:pPr marL="0" indent="0">
              <a:lnSpc>
                <a:spcPct val="150000"/>
              </a:lnSpc>
              <a:buClrTx/>
              <a:buNone/>
            </a:pPr>
            <a:r>
              <a:rPr lang="bg-BG" sz="2000" dirty="0">
                <a:solidFill>
                  <a:schemeClr val="tx2">
                    <a:lumMod val="60000"/>
                    <a:lumOff val="40000"/>
                  </a:schemeClr>
                </a:solidFill>
                <a:cs typeface="Arial" pitchFamily="34" charset="0"/>
              </a:rPr>
              <a:t> </a:t>
            </a:r>
            <a:r>
              <a:rPr lang="en-US" sz="2000" dirty="0">
                <a:solidFill>
                  <a:schemeClr val="tx2">
                    <a:lumMod val="60000"/>
                    <a:lumOff val="40000"/>
                  </a:schemeClr>
                </a:solidFill>
                <a:cs typeface="Arial" pitchFamily="34" charset="0"/>
              </a:rPr>
              <a:t>I. Brief Introduction</a:t>
            </a:r>
          </a:p>
          <a:p>
            <a:pPr marL="0" indent="0">
              <a:lnSpc>
                <a:spcPct val="150000"/>
              </a:lnSpc>
              <a:buClrTx/>
              <a:buNone/>
            </a:pPr>
            <a:endParaRPr lang="en-US" sz="2000" dirty="0">
              <a:solidFill>
                <a:schemeClr val="tx2">
                  <a:lumMod val="60000"/>
                  <a:lumOff val="40000"/>
                </a:schemeClr>
              </a:solidFill>
              <a:cs typeface="Arial" pitchFamily="34" charset="0"/>
            </a:endParaRPr>
          </a:p>
          <a:p>
            <a:pPr marL="0" indent="0">
              <a:lnSpc>
                <a:spcPct val="150000"/>
              </a:lnSpc>
              <a:buClrTx/>
              <a:buNone/>
            </a:pPr>
            <a:r>
              <a:rPr lang="en-US" sz="2000" dirty="0">
                <a:solidFill>
                  <a:schemeClr val="tx2">
                    <a:lumMod val="60000"/>
                    <a:lumOff val="40000"/>
                  </a:schemeClr>
                </a:solidFill>
                <a:cs typeface="Arial" pitchFamily="34" charset="0"/>
              </a:rPr>
              <a:t>II. Legislation</a:t>
            </a:r>
          </a:p>
        </p:txBody>
      </p:sp>
      <p:pic>
        <p:nvPicPr>
          <p:cNvPr id="6" name="Picture 5"/>
          <p:cNvPicPr>
            <a:picLocks noChangeAspect="1"/>
          </p:cNvPicPr>
          <p:nvPr/>
        </p:nvPicPr>
        <p:blipFill>
          <a:blip r:embed="rId4"/>
          <a:stretch>
            <a:fillRect/>
          </a:stretch>
        </p:blipFill>
        <p:spPr>
          <a:xfrm>
            <a:off x="3498720" y="3998564"/>
            <a:ext cx="5094911" cy="1855134"/>
          </a:xfrm>
          <a:prstGeom prst="rect">
            <a:avLst/>
          </a:prstGeom>
        </p:spPr>
      </p:pic>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9369" y="5244098"/>
            <a:ext cx="609600" cy="609600"/>
          </a:xfrm>
          <a:prstGeom prst="rect">
            <a:avLst/>
          </a:prstGeom>
        </p:spPr>
      </p:pic>
    </p:spTree>
    <p:extLst>
      <p:ext uri="{BB962C8B-B14F-4D97-AF65-F5344CB8AC3E}">
        <p14:creationId xmlns:p14="http://schemas.microsoft.com/office/powerpoint/2010/main" val="883279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endParaRPr lang="en-US" dirty="0" smtClean="0">
              <a:solidFill>
                <a:schemeClr val="tx2"/>
              </a:solidFill>
            </a:endParaRPr>
          </a:p>
          <a:p>
            <a:pPr marL="114300" indent="0">
              <a:buNone/>
            </a:pPr>
            <a:endParaRPr lang="bg-BG" dirty="0">
              <a:solidFill>
                <a:schemeClr val="tx2"/>
              </a:solidFill>
            </a:endParaRPr>
          </a:p>
        </p:txBody>
      </p:sp>
      <p:sp>
        <p:nvSpPr>
          <p:cNvPr id="10" name="Rectangle 9"/>
          <p:cNvSpPr/>
          <p:nvPr/>
        </p:nvSpPr>
        <p:spPr>
          <a:xfrm>
            <a:off x="4971504" y="1585999"/>
            <a:ext cx="5798096" cy="830997"/>
          </a:xfrm>
          <a:prstGeom prst="rect">
            <a:avLst/>
          </a:prstGeom>
        </p:spPr>
        <p:txBody>
          <a:bodyPr wrap="square">
            <a:spAutoFit/>
          </a:bodyPr>
          <a:lstStyle/>
          <a:p>
            <a:endParaRPr lang="en-GB" sz="2400" dirty="0" smtClean="0"/>
          </a:p>
          <a:p>
            <a:endParaRPr lang="en-GB" sz="2400" dirty="0" smtClean="0"/>
          </a:p>
        </p:txBody>
      </p:sp>
      <p:sp>
        <p:nvSpPr>
          <p:cNvPr id="6" name="TextBox 5"/>
          <p:cNvSpPr txBox="1"/>
          <p:nvPr/>
        </p:nvSpPr>
        <p:spPr>
          <a:xfrm>
            <a:off x="849219" y="2001497"/>
            <a:ext cx="9793088" cy="3785652"/>
          </a:xfrm>
          <a:prstGeom prst="rect">
            <a:avLst/>
          </a:prstGeom>
          <a:noFill/>
        </p:spPr>
        <p:txBody>
          <a:bodyPr wrap="square" rtlCol="0">
            <a:spAutoFit/>
          </a:bodyPr>
          <a:lstStyle/>
          <a:p>
            <a:pPr algn="just"/>
            <a:r>
              <a:rPr lang="en-US" sz="2000" b="1" dirty="0">
                <a:solidFill>
                  <a:schemeClr val="tx2">
                    <a:lumMod val="60000"/>
                    <a:lumOff val="40000"/>
                  </a:schemeClr>
                </a:solidFill>
                <a:cs typeface="Arial" pitchFamily="34" charset="0"/>
              </a:rPr>
              <a:t>III. CHAPTER </a:t>
            </a:r>
            <a:r>
              <a:rPr lang="en-US" sz="2000" b="1" dirty="0" smtClean="0">
                <a:solidFill>
                  <a:schemeClr val="tx2">
                    <a:lumMod val="60000"/>
                    <a:lumOff val="40000"/>
                  </a:schemeClr>
                </a:solidFill>
                <a:cs typeface="Arial" pitchFamily="34" charset="0"/>
              </a:rPr>
              <a:t>V, GDPR</a:t>
            </a:r>
            <a:endParaRPr lang="en-US" sz="2000" b="1" dirty="0">
              <a:solidFill>
                <a:schemeClr val="tx2">
                  <a:lumMod val="60000"/>
                  <a:lumOff val="40000"/>
                </a:schemeClr>
              </a:solidFill>
              <a:cs typeface="Arial" pitchFamily="34" charset="0"/>
            </a:endParaRPr>
          </a:p>
          <a:p>
            <a:pPr algn="just"/>
            <a:endParaRPr lang="en-US" sz="2000" dirty="0" smtClean="0">
              <a:solidFill>
                <a:schemeClr val="tx2">
                  <a:lumMod val="60000"/>
                  <a:lumOff val="40000"/>
                </a:schemeClr>
              </a:solidFill>
              <a:cs typeface="Arial" pitchFamily="34" charset="0"/>
            </a:endParaRPr>
          </a:p>
          <a:p>
            <a:pPr algn="just"/>
            <a:r>
              <a:rPr lang="en-US" sz="2000" b="1" dirty="0" smtClean="0">
                <a:solidFill>
                  <a:schemeClr val="tx2">
                    <a:lumMod val="60000"/>
                    <a:lumOff val="40000"/>
                  </a:schemeClr>
                </a:solidFill>
                <a:cs typeface="Arial" pitchFamily="34" charset="0"/>
              </a:rPr>
              <a:t>Article </a:t>
            </a:r>
            <a:r>
              <a:rPr lang="en-US" sz="2000" b="1" dirty="0">
                <a:solidFill>
                  <a:schemeClr val="tx2">
                    <a:lumMod val="60000"/>
                    <a:lumOff val="40000"/>
                  </a:schemeClr>
                </a:solidFill>
                <a:cs typeface="Arial" pitchFamily="34" charset="0"/>
              </a:rPr>
              <a:t>44</a:t>
            </a:r>
          </a:p>
          <a:p>
            <a:pPr algn="just"/>
            <a:r>
              <a:rPr lang="en-US" sz="2000" dirty="0" smtClean="0">
                <a:solidFill>
                  <a:schemeClr val="tx2">
                    <a:lumMod val="60000"/>
                    <a:lumOff val="40000"/>
                  </a:schemeClr>
                </a:solidFill>
                <a:cs typeface="Arial" pitchFamily="34" charset="0"/>
              </a:rPr>
              <a:t>General </a:t>
            </a:r>
            <a:r>
              <a:rPr lang="en-US" sz="2000" dirty="0">
                <a:solidFill>
                  <a:schemeClr val="tx2">
                    <a:lumMod val="60000"/>
                    <a:lumOff val="40000"/>
                  </a:schemeClr>
                </a:solidFill>
                <a:cs typeface="Arial" pitchFamily="34" charset="0"/>
              </a:rPr>
              <a:t>principle for transfers</a:t>
            </a:r>
          </a:p>
          <a:p>
            <a:pPr algn="just"/>
            <a:endParaRPr lang="en-US" sz="2000" dirty="0">
              <a:solidFill>
                <a:schemeClr val="tx2">
                  <a:lumMod val="60000"/>
                  <a:lumOff val="40000"/>
                </a:schemeClr>
              </a:solidFill>
              <a:cs typeface="Arial" pitchFamily="34" charset="0"/>
            </a:endParaRPr>
          </a:p>
          <a:p>
            <a:pPr algn="just"/>
            <a:r>
              <a:rPr lang="en-US" sz="2000" dirty="0">
                <a:solidFill>
                  <a:schemeClr val="tx2">
                    <a:lumMod val="60000"/>
                    <a:lumOff val="40000"/>
                  </a:schemeClr>
                </a:solidFill>
                <a:cs typeface="Arial" pitchFamily="34" charset="0"/>
              </a:rPr>
              <a:t>Any transfer of personal data which are undergoing processing or are intended for processing after transfer to a third country or to an international organisation shall take place only if, </a:t>
            </a:r>
            <a:r>
              <a:rPr lang="en-US" sz="2000" u="sng" dirty="0">
                <a:solidFill>
                  <a:schemeClr val="tx2">
                    <a:lumMod val="60000"/>
                    <a:lumOff val="40000"/>
                  </a:schemeClr>
                </a:solidFill>
                <a:cs typeface="Arial" pitchFamily="34" charset="0"/>
              </a:rPr>
              <a:t>subject</a:t>
            </a:r>
            <a:r>
              <a:rPr lang="en-US" sz="2000" dirty="0">
                <a:solidFill>
                  <a:schemeClr val="tx2">
                    <a:lumMod val="60000"/>
                    <a:lumOff val="40000"/>
                  </a:schemeClr>
                </a:solidFill>
                <a:cs typeface="Arial" pitchFamily="34" charset="0"/>
              </a:rPr>
              <a:t> to the other provisions of this Regulation, the </a:t>
            </a:r>
            <a:r>
              <a:rPr lang="en-US" sz="2000" u="sng" dirty="0">
                <a:solidFill>
                  <a:schemeClr val="tx2">
                    <a:lumMod val="60000"/>
                    <a:lumOff val="40000"/>
                  </a:schemeClr>
                </a:solidFill>
                <a:cs typeface="Arial" pitchFamily="34" charset="0"/>
              </a:rPr>
              <a:t>conditions</a:t>
            </a:r>
            <a:r>
              <a:rPr lang="en-US" sz="2000" dirty="0">
                <a:solidFill>
                  <a:schemeClr val="tx2">
                    <a:lumMod val="60000"/>
                    <a:lumOff val="40000"/>
                  </a:schemeClr>
                </a:solidFill>
                <a:cs typeface="Arial" pitchFamily="34" charset="0"/>
              </a:rPr>
              <a:t> laid down in </a:t>
            </a:r>
            <a:r>
              <a:rPr lang="en-US" sz="2000" dirty="0" smtClean="0">
                <a:solidFill>
                  <a:schemeClr val="tx2">
                    <a:lumMod val="60000"/>
                    <a:lumOff val="40000"/>
                  </a:schemeClr>
                </a:solidFill>
                <a:cs typeface="Arial" pitchFamily="34" charset="0"/>
              </a:rPr>
              <a:t>Chapter V are </a:t>
            </a:r>
            <a:r>
              <a:rPr lang="en-US" sz="2000" dirty="0">
                <a:solidFill>
                  <a:schemeClr val="tx2">
                    <a:lumMod val="60000"/>
                    <a:lumOff val="40000"/>
                  </a:schemeClr>
                </a:solidFill>
                <a:cs typeface="Arial" pitchFamily="34" charset="0"/>
              </a:rPr>
              <a:t>complied with by the controller and processor, including for onward transfers of personal data from the third country or an international organisation to another third country or to another international organisation. All provisions in </a:t>
            </a:r>
            <a:r>
              <a:rPr lang="en-US" sz="2000" dirty="0" smtClean="0">
                <a:solidFill>
                  <a:schemeClr val="tx2">
                    <a:lumMod val="60000"/>
                    <a:lumOff val="40000"/>
                  </a:schemeClr>
                </a:solidFill>
                <a:cs typeface="Arial" pitchFamily="34" charset="0"/>
              </a:rPr>
              <a:t>the </a:t>
            </a:r>
            <a:r>
              <a:rPr lang="en-US" sz="2000" dirty="0">
                <a:solidFill>
                  <a:schemeClr val="tx2">
                    <a:lumMod val="60000"/>
                    <a:lumOff val="40000"/>
                  </a:schemeClr>
                </a:solidFill>
                <a:cs typeface="Arial" pitchFamily="34" charset="0"/>
              </a:rPr>
              <a:t>Chapter shall be </a:t>
            </a:r>
            <a:r>
              <a:rPr lang="en-US" sz="2000" dirty="0" smtClean="0">
                <a:solidFill>
                  <a:schemeClr val="tx2">
                    <a:lumMod val="60000"/>
                    <a:lumOff val="40000"/>
                  </a:schemeClr>
                </a:solidFill>
                <a:cs typeface="Arial" pitchFamily="34" charset="0"/>
              </a:rPr>
              <a:t>applied.</a:t>
            </a:r>
            <a:endParaRPr lang="en-US" sz="2000" dirty="0">
              <a:solidFill>
                <a:srgbClr val="FF0000"/>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21878" y="4875508"/>
            <a:ext cx="609600" cy="609600"/>
          </a:xfrm>
          <a:prstGeom prst="rect">
            <a:avLst/>
          </a:prstGeom>
        </p:spPr>
      </p:pic>
    </p:spTree>
    <p:extLst>
      <p:ext uri="{BB962C8B-B14F-4D97-AF65-F5344CB8AC3E}">
        <p14:creationId xmlns:p14="http://schemas.microsoft.com/office/powerpoint/2010/main" val="803169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609601" y="1844824"/>
            <a:ext cx="10159999" cy="4955203"/>
          </a:xfrm>
          <a:prstGeom prst="rect">
            <a:avLst/>
          </a:prstGeom>
        </p:spPr>
        <p:txBody>
          <a:bodyPr wrap="square">
            <a:spAutoFit/>
          </a:bodyPr>
          <a:lstStyle/>
          <a:p>
            <a:pPr>
              <a:lnSpc>
                <a:spcPct val="150000"/>
              </a:lnSpc>
            </a:pPr>
            <a:endParaRPr lang="bg-BG" sz="2000" dirty="0" smtClean="0">
              <a:solidFill>
                <a:schemeClr val="accent1"/>
              </a:solidFill>
            </a:endParaRPr>
          </a:p>
          <a:p>
            <a:pPr fontAlgn="base"/>
            <a:r>
              <a:rPr lang="en-US" sz="2000" b="1" dirty="0">
                <a:solidFill>
                  <a:schemeClr val="tx2">
                    <a:lumMod val="60000"/>
                    <a:lumOff val="40000"/>
                  </a:schemeClr>
                </a:solidFill>
                <a:cs typeface="Arial" pitchFamily="34" charset="0"/>
              </a:rPr>
              <a:t>Article 45</a:t>
            </a:r>
          </a:p>
          <a:p>
            <a:pPr fontAlgn="base"/>
            <a:r>
              <a:rPr lang="en-US" sz="2000" dirty="0">
                <a:solidFill>
                  <a:schemeClr val="tx2">
                    <a:lumMod val="60000"/>
                    <a:lumOff val="40000"/>
                  </a:schemeClr>
                </a:solidFill>
                <a:cs typeface="Arial" pitchFamily="34" charset="0"/>
              </a:rPr>
              <a:t>Transfers on the basis of an adequacy </a:t>
            </a:r>
            <a:r>
              <a:rPr lang="en-US" sz="2000" dirty="0" smtClean="0">
                <a:solidFill>
                  <a:schemeClr val="tx2">
                    <a:lumMod val="60000"/>
                    <a:lumOff val="40000"/>
                  </a:schemeClr>
                </a:solidFill>
                <a:cs typeface="Arial" pitchFamily="34" charset="0"/>
              </a:rPr>
              <a:t>decision</a:t>
            </a:r>
          </a:p>
          <a:p>
            <a:pPr fontAlgn="base"/>
            <a:endParaRPr lang="en-US" sz="2000" dirty="0">
              <a:solidFill>
                <a:schemeClr val="tx2">
                  <a:lumMod val="60000"/>
                  <a:lumOff val="40000"/>
                </a:schemeClr>
              </a:solidFill>
              <a:cs typeface="Arial" pitchFamily="34" charset="0"/>
            </a:endParaRPr>
          </a:p>
          <a:p>
            <a:pPr fontAlgn="base"/>
            <a:r>
              <a:rPr lang="en-US" sz="2000" dirty="0" smtClean="0">
                <a:solidFill>
                  <a:schemeClr val="tx2">
                    <a:lumMod val="60000"/>
                    <a:lumOff val="40000"/>
                  </a:schemeClr>
                </a:solidFill>
                <a:cs typeface="Arial" pitchFamily="34" charset="0"/>
              </a:rPr>
              <a:t>When </a:t>
            </a:r>
            <a:r>
              <a:rPr lang="en-US" sz="2000" dirty="0">
                <a:solidFill>
                  <a:schemeClr val="tx2">
                    <a:lumMod val="60000"/>
                    <a:lumOff val="40000"/>
                  </a:schemeClr>
                </a:solidFill>
                <a:cs typeface="Arial" pitchFamily="34" charset="0"/>
              </a:rPr>
              <a:t>assessing the adequacy of the level of protection, the Commission shall, in particular, take account of the following elements:</a:t>
            </a:r>
          </a:p>
          <a:p>
            <a:pPr fontAlgn="base"/>
            <a:endParaRPr lang="en-US" sz="2000" dirty="0">
              <a:solidFill>
                <a:schemeClr val="tx2">
                  <a:lumMod val="60000"/>
                  <a:lumOff val="40000"/>
                </a:schemeClr>
              </a:solidFill>
              <a:cs typeface="Arial" pitchFamily="34" charset="0"/>
            </a:endParaRPr>
          </a:p>
          <a:p>
            <a:pPr marL="342900" indent="-342900" fontAlgn="base">
              <a:buFont typeface="Arial" panose="020B0604020202020204" pitchFamily="34" charset="0"/>
              <a:buChar char="•"/>
            </a:pPr>
            <a:r>
              <a:rPr lang="en-US" sz="2000" dirty="0">
                <a:solidFill>
                  <a:schemeClr val="tx2">
                    <a:lumMod val="60000"/>
                    <a:lumOff val="40000"/>
                  </a:schemeClr>
                </a:solidFill>
                <a:cs typeface="Arial" pitchFamily="34" charset="0"/>
              </a:rPr>
              <a:t>the rule of law, respect for human rights and fundamental </a:t>
            </a:r>
            <a:r>
              <a:rPr lang="en-US" sz="2000" dirty="0" smtClean="0">
                <a:solidFill>
                  <a:schemeClr val="tx2">
                    <a:lumMod val="60000"/>
                    <a:lumOff val="40000"/>
                  </a:schemeClr>
                </a:solidFill>
                <a:cs typeface="Arial" pitchFamily="34" charset="0"/>
              </a:rPr>
              <a:t>freedoms…</a:t>
            </a:r>
          </a:p>
          <a:p>
            <a:pPr marL="342900" indent="-342900" fontAlgn="base">
              <a:buFont typeface="Arial" panose="020B0604020202020204" pitchFamily="34" charset="0"/>
              <a:buChar char="•"/>
            </a:pPr>
            <a:r>
              <a:rPr lang="en-US" sz="2000" dirty="0">
                <a:solidFill>
                  <a:schemeClr val="tx2">
                    <a:lumMod val="60000"/>
                    <a:lumOff val="40000"/>
                  </a:schemeClr>
                </a:solidFill>
                <a:cs typeface="Arial" pitchFamily="34" charset="0"/>
              </a:rPr>
              <a:t>the existence and effective functioning of one or more independent supervisory authorities in the third </a:t>
            </a:r>
            <a:r>
              <a:rPr lang="en-US" sz="2000" dirty="0" smtClean="0">
                <a:solidFill>
                  <a:schemeClr val="tx2">
                    <a:lumMod val="60000"/>
                    <a:lumOff val="40000"/>
                  </a:schemeClr>
                </a:solidFill>
                <a:cs typeface="Arial" pitchFamily="34" charset="0"/>
              </a:rPr>
              <a:t>country…</a:t>
            </a:r>
          </a:p>
          <a:p>
            <a:pPr marL="342900" indent="-342900" fontAlgn="base">
              <a:buFont typeface="Arial" panose="020B0604020202020204" pitchFamily="34" charset="0"/>
              <a:buChar char="•"/>
            </a:pPr>
            <a:r>
              <a:rPr lang="en-US" sz="2000" dirty="0">
                <a:solidFill>
                  <a:schemeClr val="tx2">
                    <a:lumMod val="60000"/>
                    <a:lumOff val="40000"/>
                  </a:schemeClr>
                </a:solidFill>
                <a:cs typeface="Arial" pitchFamily="34" charset="0"/>
              </a:rPr>
              <a:t>legally binding conventions or instruments as well as from its participation in multilateral or regional </a:t>
            </a:r>
            <a:r>
              <a:rPr lang="en-US" sz="2000" dirty="0" smtClean="0">
                <a:solidFill>
                  <a:schemeClr val="tx2">
                    <a:lumMod val="60000"/>
                    <a:lumOff val="40000"/>
                  </a:schemeClr>
                </a:solidFill>
                <a:cs typeface="Arial" pitchFamily="34" charset="0"/>
              </a:rPr>
              <a:t>systems…</a:t>
            </a:r>
            <a:endParaRPr lang="en-US" sz="2000" dirty="0">
              <a:solidFill>
                <a:schemeClr val="tx2">
                  <a:lumMod val="60000"/>
                  <a:lumOff val="40000"/>
                </a:schemeClr>
              </a:solidFill>
              <a:cs typeface="Arial" pitchFamily="34" charset="0"/>
            </a:endParaRPr>
          </a:p>
          <a:p>
            <a:pPr>
              <a:lnSpc>
                <a:spcPct val="150000"/>
              </a:lnSpc>
            </a:pPr>
            <a:endParaRPr lang="en-US" sz="2000" dirty="0" smtClean="0"/>
          </a:p>
          <a:p>
            <a:endParaRPr lang="en-GB" dirty="0" smtClean="0"/>
          </a:p>
          <a:p>
            <a:endParaRPr lang="bg-BG" dirty="0"/>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90142" y="4805767"/>
            <a:ext cx="609600" cy="609600"/>
          </a:xfrm>
          <a:prstGeom prst="rect">
            <a:avLst/>
          </a:prstGeom>
        </p:spPr>
      </p:pic>
    </p:spTree>
    <p:extLst>
      <p:ext uri="{BB962C8B-B14F-4D97-AF65-F5344CB8AC3E}">
        <p14:creationId xmlns:p14="http://schemas.microsoft.com/office/powerpoint/2010/main" val="4089596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3939540"/>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46</a:t>
            </a:r>
          </a:p>
          <a:p>
            <a:pPr fontAlgn="base"/>
            <a:r>
              <a:rPr lang="en-US" sz="2000" dirty="0">
                <a:solidFill>
                  <a:schemeClr val="tx2">
                    <a:lumMod val="60000"/>
                    <a:lumOff val="40000"/>
                  </a:schemeClr>
                </a:solidFill>
                <a:cs typeface="Arial" pitchFamily="34" charset="0"/>
              </a:rPr>
              <a:t>Transfers subject to appropriate safeguards</a:t>
            </a:r>
          </a:p>
          <a:p>
            <a:endParaRPr lang="en-GB" dirty="0" smtClean="0"/>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a legally binding and enforceable instrument between public authorities or bodies;</a:t>
            </a: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binding corporate rules in accordance with Article 47;</a:t>
            </a: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standard data protection clauses adopted by the Commission in accordance with the examination procedure referred to in Article 93(2);</a:t>
            </a: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standard data protection clauses adopted by a supervisory authority and approved by the Commission pursuant to the examination procedure referred to in Article 93(2);</a:t>
            </a: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an approved code of conduct pursuant to Article 40 together with binding and enforceable commitments of the controller or processor in the third country to apply the appropriate safeguards, including as regards data subjects' rights; or</a:t>
            </a: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an approved certification mechanism pursuant to Article 42 together with binding and enforceable commitments of the controller or processor in the third country to apply the appropriate safeguards, including as regards data subjects' rights.</a:t>
            </a:r>
            <a:endParaRPr lang="bg-BG" sz="16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71424" y="5318780"/>
            <a:ext cx="609600" cy="609600"/>
          </a:xfrm>
          <a:prstGeom prst="rect">
            <a:avLst/>
          </a:prstGeom>
        </p:spPr>
      </p:pic>
    </p:spTree>
    <p:extLst>
      <p:ext uri="{BB962C8B-B14F-4D97-AF65-F5344CB8AC3E}">
        <p14:creationId xmlns:p14="http://schemas.microsoft.com/office/powerpoint/2010/main" val="254662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0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2708434"/>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a:t>
            </a:r>
            <a:r>
              <a:rPr lang="en-US" sz="2000" b="1" dirty="0" smtClean="0">
                <a:solidFill>
                  <a:schemeClr val="tx2">
                    <a:lumMod val="60000"/>
                    <a:lumOff val="40000"/>
                  </a:schemeClr>
                </a:solidFill>
                <a:cs typeface="Arial" pitchFamily="34" charset="0"/>
              </a:rPr>
              <a:t>47</a:t>
            </a:r>
            <a:endParaRPr lang="en-US" sz="2000" b="1" dirty="0">
              <a:solidFill>
                <a:schemeClr val="tx2">
                  <a:lumMod val="60000"/>
                  <a:lumOff val="40000"/>
                </a:schemeClr>
              </a:solidFill>
              <a:cs typeface="Arial" pitchFamily="34" charset="0"/>
            </a:endParaRPr>
          </a:p>
          <a:p>
            <a:pPr fontAlgn="base"/>
            <a:r>
              <a:rPr lang="en-US" sz="2000" dirty="0">
                <a:solidFill>
                  <a:schemeClr val="tx2">
                    <a:lumMod val="60000"/>
                    <a:lumOff val="40000"/>
                  </a:schemeClr>
                </a:solidFill>
                <a:cs typeface="Arial" pitchFamily="34" charset="0"/>
              </a:rPr>
              <a:t>Binding corporate </a:t>
            </a:r>
            <a:r>
              <a:rPr lang="en-US" sz="2000" dirty="0" smtClean="0">
                <a:solidFill>
                  <a:schemeClr val="tx2">
                    <a:lumMod val="60000"/>
                    <a:lumOff val="40000"/>
                  </a:schemeClr>
                </a:solidFill>
                <a:cs typeface="Arial" pitchFamily="34" charset="0"/>
              </a:rPr>
              <a:t>rules</a:t>
            </a:r>
          </a:p>
          <a:p>
            <a:pPr fontAlgn="base"/>
            <a:endParaRPr lang="en-GB" dirty="0" smtClean="0"/>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buFont typeface="Arial" panose="020B0604020202020204" pitchFamily="34" charset="0"/>
              <a:buChar char="•"/>
            </a:pPr>
            <a:r>
              <a:rPr lang="en-US" sz="1600" dirty="0" smtClean="0">
                <a:solidFill>
                  <a:schemeClr val="tx2">
                    <a:lumMod val="60000"/>
                    <a:lumOff val="40000"/>
                  </a:schemeClr>
                </a:solidFill>
                <a:cs typeface="Arial" pitchFamily="34" charset="0"/>
              </a:rPr>
              <a:t>are </a:t>
            </a:r>
            <a:r>
              <a:rPr lang="en-US" sz="1600" dirty="0">
                <a:solidFill>
                  <a:schemeClr val="tx2">
                    <a:lumMod val="60000"/>
                    <a:lumOff val="40000"/>
                  </a:schemeClr>
                </a:solidFill>
                <a:cs typeface="Arial" pitchFamily="34" charset="0"/>
              </a:rPr>
              <a:t>legally binding and apply to and are enforced by every member concerned of the group of undertakings, or group of enterprises engaged in a joint economic activity, including their employees;</a:t>
            </a:r>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buFont typeface="Arial" panose="020B0604020202020204" pitchFamily="34" charset="0"/>
              <a:buChar char="•"/>
            </a:pPr>
            <a:r>
              <a:rPr lang="en-US" sz="1600" dirty="0" smtClean="0">
                <a:solidFill>
                  <a:schemeClr val="tx2">
                    <a:lumMod val="60000"/>
                    <a:lumOff val="40000"/>
                  </a:schemeClr>
                </a:solidFill>
                <a:cs typeface="Arial" pitchFamily="34" charset="0"/>
              </a:rPr>
              <a:t>expressly </a:t>
            </a:r>
            <a:r>
              <a:rPr lang="en-US" sz="1600" dirty="0">
                <a:solidFill>
                  <a:schemeClr val="tx2">
                    <a:lumMod val="60000"/>
                    <a:lumOff val="40000"/>
                  </a:schemeClr>
                </a:solidFill>
                <a:cs typeface="Arial" pitchFamily="34" charset="0"/>
              </a:rPr>
              <a:t>confer enforceable rights on data subjects with regard to the processing of their personal data; and</a:t>
            </a:r>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buFont typeface="Arial" panose="020B0604020202020204" pitchFamily="34" charset="0"/>
              <a:buChar char="•"/>
            </a:pPr>
            <a:r>
              <a:rPr lang="en-US" sz="1600" dirty="0" smtClean="0">
                <a:solidFill>
                  <a:schemeClr val="tx2">
                    <a:lumMod val="60000"/>
                    <a:lumOff val="40000"/>
                  </a:schemeClr>
                </a:solidFill>
                <a:cs typeface="Arial" pitchFamily="34" charset="0"/>
              </a:rPr>
              <a:t>fulfil </a:t>
            </a:r>
            <a:r>
              <a:rPr lang="en-US" sz="1600" dirty="0">
                <a:solidFill>
                  <a:schemeClr val="tx2">
                    <a:lumMod val="60000"/>
                    <a:lumOff val="40000"/>
                  </a:schemeClr>
                </a:solidFill>
                <a:cs typeface="Arial" pitchFamily="34" charset="0"/>
              </a:rPr>
              <a:t>the requirements laid down in </a:t>
            </a:r>
            <a:r>
              <a:rPr lang="en-US" sz="1600" dirty="0" smtClean="0">
                <a:solidFill>
                  <a:schemeClr val="tx2">
                    <a:lumMod val="60000"/>
                    <a:lumOff val="40000"/>
                  </a:schemeClr>
                </a:solidFill>
                <a:cs typeface="Arial" pitchFamily="34" charset="0"/>
              </a:rPr>
              <a:t>art. 47, paragraph </a:t>
            </a:r>
            <a:r>
              <a:rPr lang="en-US" sz="1600" dirty="0">
                <a:solidFill>
                  <a:schemeClr val="tx2">
                    <a:lumMod val="60000"/>
                    <a:lumOff val="40000"/>
                  </a:schemeClr>
                </a:solidFill>
                <a:cs typeface="Arial" pitchFamily="34" charset="0"/>
              </a:rPr>
              <a:t>2. </a:t>
            </a:r>
            <a:endParaRPr lang="bg-BG" sz="16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71424" y="5014993"/>
            <a:ext cx="609600" cy="609600"/>
          </a:xfrm>
          <a:prstGeom prst="rect">
            <a:avLst/>
          </a:prstGeom>
        </p:spPr>
      </p:pic>
    </p:spTree>
    <p:extLst>
      <p:ext uri="{BB962C8B-B14F-4D97-AF65-F5344CB8AC3E}">
        <p14:creationId xmlns:p14="http://schemas.microsoft.com/office/powerpoint/2010/main" val="2601399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9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2215991"/>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a:t>
            </a:r>
            <a:r>
              <a:rPr lang="en-US" sz="2000" b="1" dirty="0" smtClean="0">
                <a:solidFill>
                  <a:schemeClr val="tx2">
                    <a:lumMod val="60000"/>
                    <a:lumOff val="40000"/>
                  </a:schemeClr>
                </a:solidFill>
                <a:cs typeface="Arial" pitchFamily="34" charset="0"/>
              </a:rPr>
              <a:t>48</a:t>
            </a:r>
            <a:endParaRPr lang="en-US" sz="2000" b="1" dirty="0">
              <a:solidFill>
                <a:schemeClr val="tx2">
                  <a:lumMod val="60000"/>
                  <a:lumOff val="40000"/>
                </a:schemeClr>
              </a:solidFill>
              <a:cs typeface="Arial" pitchFamily="34" charset="0"/>
            </a:endParaRPr>
          </a:p>
          <a:p>
            <a:pPr fontAlgn="base"/>
            <a:r>
              <a:rPr lang="en-US" sz="2000" dirty="0">
                <a:solidFill>
                  <a:schemeClr val="tx2">
                    <a:lumMod val="60000"/>
                    <a:lumOff val="40000"/>
                  </a:schemeClr>
                </a:solidFill>
                <a:cs typeface="Arial" pitchFamily="34" charset="0"/>
              </a:rPr>
              <a:t>Transfers or disclosures not </a:t>
            </a:r>
            <a:r>
              <a:rPr lang="en-US" sz="2000" dirty="0" err="1">
                <a:solidFill>
                  <a:schemeClr val="tx2">
                    <a:lumMod val="60000"/>
                    <a:lumOff val="40000"/>
                  </a:schemeClr>
                </a:solidFill>
                <a:cs typeface="Arial" pitchFamily="34" charset="0"/>
              </a:rPr>
              <a:t>authorised</a:t>
            </a:r>
            <a:r>
              <a:rPr lang="en-US" sz="2000" dirty="0">
                <a:solidFill>
                  <a:schemeClr val="tx2">
                    <a:lumMod val="60000"/>
                    <a:lumOff val="40000"/>
                  </a:schemeClr>
                </a:solidFill>
                <a:cs typeface="Arial" pitchFamily="34" charset="0"/>
              </a:rPr>
              <a:t> by Union </a:t>
            </a:r>
            <a:r>
              <a:rPr lang="en-US" sz="2000" dirty="0" smtClean="0">
                <a:solidFill>
                  <a:schemeClr val="tx2">
                    <a:lumMod val="60000"/>
                    <a:lumOff val="40000"/>
                  </a:schemeClr>
                </a:solidFill>
                <a:cs typeface="Arial" pitchFamily="34" charset="0"/>
              </a:rPr>
              <a:t>law</a:t>
            </a:r>
          </a:p>
          <a:p>
            <a:pPr fontAlgn="base"/>
            <a:endParaRPr lang="en-GB" dirty="0" smtClean="0"/>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buFont typeface="Arial" panose="020B0604020202020204" pitchFamily="34" charset="0"/>
              <a:buChar char="•"/>
            </a:pPr>
            <a:r>
              <a:rPr lang="en-US" sz="1600" dirty="0">
                <a:solidFill>
                  <a:schemeClr val="tx2">
                    <a:lumMod val="60000"/>
                    <a:lumOff val="40000"/>
                  </a:schemeClr>
                </a:solidFill>
                <a:cs typeface="Arial" pitchFamily="34" charset="0"/>
              </a:rPr>
              <a:t>Any judgment of a court or tribunal and any decision of an administrative authority of a third country requiring a controller or processor to transfer or disclose personal data may only be </a:t>
            </a:r>
            <a:r>
              <a:rPr lang="en-US" sz="1600" dirty="0" err="1">
                <a:solidFill>
                  <a:schemeClr val="tx2">
                    <a:lumMod val="60000"/>
                    <a:lumOff val="40000"/>
                  </a:schemeClr>
                </a:solidFill>
                <a:cs typeface="Arial" pitchFamily="34" charset="0"/>
              </a:rPr>
              <a:t>recognised</a:t>
            </a:r>
            <a:r>
              <a:rPr lang="en-US" sz="1600" dirty="0">
                <a:solidFill>
                  <a:schemeClr val="tx2">
                    <a:lumMod val="60000"/>
                    <a:lumOff val="40000"/>
                  </a:schemeClr>
                </a:solidFill>
                <a:cs typeface="Arial" pitchFamily="34" charset="0"/>
              </a:rPr>
              <a:t> or enforceable in any manner if based on an international agreement, such as a mutual legal assistance treaty, in force between the requesting third country and the Union or a Member State, without prejudice to other grounds for </a:t>
            </a:r>
            <a:r>
              <a:rPr lang="en-US" sz="1600" dirty="0" smtClean="0">
                <a:solidFill>
                  <a:schemeClr val="tx2">
                    <a:lumMod val="60000"/>
                    <a:lumOff val="40000"/>
                  </a:schemeClr>
                </a:solidFill>
                <a:cs typeface="Arial" pitchFamily="34" charset="0"/>
              </a:rPr>
              <a:t>transfer. </a:t>
            </a:r>
            <a:endParaRPr lang="bg-BG" sz="16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71424" y="4960749"/>
            <a:ext cx="609600" cy="609600"/>
          </a:xfrm>
          <a:prstGeom prst="rect">
            <a:avLst/>
          </a:prstGeom>
        </p:spPr>
      </p:pic>
    </p:spTree>
    <p:extLst>
      <p:ext uri="{BB962C8B-B14F-4D97-AF65-F5344CB8AC3E}">
        <p14:creationId xmlns:p14="http://schemas.microsoft.com/office/powerpoint/2010/main" val="2160303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3693319"/>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a:t>
            </a:r>
            <a:r>
              <a:rPr lang="en-US" sz="2000" b="1" dirty="0" smtClean="0">
                <a:solidFill>
                  <a:schemeClr val="tx2">
                    <a:lumMod val="60000"/>
                    <a:lumOff val="40000"/>
                  </a:schemeClr>
                </a:solidFill>
                <a:cs typeface="Arial" pitchFamily="34" charset="0"/>
              </a:rPr>
              <a:t>49</a:t>
            </a:r>
            <a:endParaRPr lang="en-US" sz="2000" b="1" dirty="0">
              <a:solidFill>
                <a:schemeClr val="tx2">
                  <a:lumMod val="60000"/>
                  <a:lumOff val="40000"/>
                </a:schemeClr>
              </a:solidFill>
              <a:cs typeface="Arial" pitchFamily="34" charset="0"/>
            </a:endParaRPr>
          </a:p>
          <a:p>
            <a:pPr fontAlgn="base"/>
            <a:r>
              <a:rPr lang="en-US" sz="2000" dirty="0">
                <a:solidFill>
                  <a:schemeClr val="tx2">
                    <a:lumMod val="60000"/>
                    <a:lumOff val="40000"/>
                  </a:schemeClr>
                </a:solidFill>
                <a:cs typeface="Arial" pitchFamily="34" charset="0"/>
              </a:rPr>
              <a:t>Derogations for specific situations</a:t>
            </a:r>
            <a:endParaRPr lang="en-GB" dirty="0" smtClean="0"/>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spcBef>
                <a:spcPts val="600"/>
              </a:spcBef>
              <a:spcAft>
                <a:spcPts val="1200"/>
              </a:spcAft>
              <a:buFont typeface="Arial" panose="020B0604020202020204" pitchFamily="34" charset="0"/>
              <a:buChar char="•"/>
            </a:pPr>
            <a:r>
              <a:rPr lang="en-US" sz="1600" dirty="0" smtClean="0">
                <a:solidFill>
                  <a:schemeClr val="tx2">
                    <a:lumMod val="60000"/>
                    <a:lumOff val="40000"/>
                  </a:schemeClr>
                </a:solidFill>
                <a:cs typeface="Arial" pitchFamily="34" charset="0"/>
              </a:rPr>
              <a:t>The </a:t>
            </a:r>
            <a:r>
              <a:rPr lang="en-US" sz="1600" dirty="0">
                <a:solidFill>
                  <a:schemeClr val="tx2">
                    <a:lumMod val="60000"/>
                    <a:lumOff val="40000"/>
                  </a:schemeClr>
                </a:solidFill>
                <a:cs typeface="Arial" pitchFamily="34" charset="0"/>
              </a:rPr>
              <a:t>data subject has explicitly consented to the proposed transfer, after having been informed of the possible risks of such transfers for the data subject due to the absence of an adequacy decision and appropriate safeguards;</a:t>
            </a:r>
          </a:p>
          <a:p>
            <a:pPr marL="285750" indent="-285750">
              <a:spcBef>
                <a:spcPts val="600"/>
              </a:spcBef>
              <a:spcAft>
                <a:spcPts val="1200"/>
              </a:spcAft>
              <a:buFont typeface="Arial" panose="020B0604020202020204" pitchFamily="34" charset="0"/>
              <a:buChar char="•"/>
            </a:pPr>
            <a:r>
              <a:rPr lang="en-US" sz="1600" dirty="0">
                <a:solidFill>
                  <a:schemeClr val="tx2">
                    <a:lumMod val="60000"/>
                    <a:lumOff val="40000"/>
                  </a:schemeClr>
                </a:solidFill>
                <a:cs typeface="Arial" pitchFamily="34" charset="0"/>
              </a:rPr>
              <a:t>T</a:t>
            </a:r>
            <a:r>
              <a:rPr lang="en-US" sz="1600" dirty="0" smtClean="0">
                <a:solidFill>
                  <a:schemeClr val="tx2">
                    <a:lumMod val="60000"/>
                    <a:lumOff val="40000"/>
                  </a:schemeClr>
                </a:solidFill>
                <a:cs typeface="Arial" pitchFamily="34" charset="0"/>
              </a:rPr>
              <a:t>he </a:t>
            </a:r>
            <a:r>
              <a:rPr lang="en-US" sz="1600" dirty="0">
                <a:solidFill>
                  <a:schemeClr val="tx2">
                    <a:lumMod val="60000"/>
                    <a:lumOff val="40000"/>
                  </a:schemeClr>
                </a:solidFill>
                <a:cs typeface="Arial" pitchFamily="34" charset="0"/>
              </a:rPr>
              <a:t>transfer is necessary for the performance of a contract between the data subject and the controller or the implementation of pre-contractual measures taken at the data subject's request;</a:t>
            </a:r>
          </a:p>
          <a:p>
            <a:pPr marL="285750" indent="-285750">
              <a:spcBef>
                <a:spcPts val="600"/>
              </a:spcBef>
              <a:spcAft>
                <a:spcPts val="1200"/>
              </a:spcAft>
              <a:buFont typeface="Arial" panose="020B0604020202020204" pitchFamily="34" charset="0"/>
              <a:buChar char="•"/>
            </a:pPr>
            <a:r>
              <a:rPr lang="en-US" sz="1600" dirty="0" smtClean="0">
                <a:solidFill>
                  <a:schemeClr val="tx2">
                    <a:lumMod val="60000"/>
                    <a:lumOff val="40000"/>
                  </a:schemeClr>
                </a:solidFill>
                <a:cs typeface="Arial" pitchFamily="34" charset="0"/>
              </a:rPr>
              <a:t>The </a:t>
            </a:r>
            <a:r>
              <a:rPr lang="en-US" sz="1600" dirty="0">
                <a:solidFill>
                  <a:schemeClr val="tx2">
                    <a:lumMod val="60000"/>
                    <a:lumOff val="40000"/>
                  </a:schemeClr>
                </a:solidFill>
                <a:cs typeface="Arial" pitchFamily="34" charset="0"/>
              </a:rPr>
              <a:t>transfer is necessary for the conclusion or performance of a contract concluded in the interest of the data subject between the controller and another natural or legal person;</a:t>
            </a:r>
          </a:p>
          <a:p>
            <a:pPr marL="285750" indent="-285750">
              <a:spcBef>
                <a:spcPts val="600"/>
              </a:spcBef>
              <a:spcAft>
                <a:spcPts val="1200"/>
              </a:spcAft>
              <a:buFont typeface="Arial" panose="020B0604020202020204" pitchFamily="34" charset="0"/>
              <a:buChar char="•"/>
            </a:pPr>
            <a:r>
              <a:rPr lang="en-US" sz="1600" dirty="0">
                <a:solidFill>
                  <a:schemeClr val="tx2">
                    <a:lumMod val="60000"/>
                    <a:lumOff val="40000"/>
                  </a:schemeClr>
                </a:solidFill>
                <a:cs typeface="Arial" pitchFamily="34" charset="0"/>
              </a:rPr>
              <a:t>T</a:t>
            </a:r>
            <a:r>
              <a:rPr lang="en-US" sz="1600" dirty="0" smtClean="0">
                <a:solidFill>
                  <a:schemeClr val="tx2">
                    <a:lumMod val="60000"/>
                    <a:lumOff val="40000"/>
                  </a:schemeClr>
                </a:solidFill>
                <a:cs typeface="Arial" pitchFamily="34" charset="0"/>
              </a:rPr>
              <a:t>he </a:t>
            </a:r>
            <a:r>
              <a:rPr lang="en-US" sz="1600" dirty="0">
                <a:solidFill>
                  <a:schemeClr val="tx2">
                    <a:lumMod val="60000"/>
                    <a:lumOff val="40000"/>
                  </a:schemeClr>
                </a:solidFill>
                <a:cs typeface="Arial" pitchFamily="34" charset="0"/>
              </a:rPr>
              <a:t>transfer is necessary for important reasons of public interest</a:t>
            </a:r>
            <a:r>
              <a:rPr lang="en-US" sz="1600" dirty="0" smtClean="0">
                <a:solidFill>
                  <a:schemeClr val="tx2">
                    <a:lumMod val="60000"/>
                    <a:lumOff val="40000"/>
                  </a:schemeClr>
                </a:solidFill>
                <a:cs typeface="Arial" pitchFamily="34" charset="0"/>
              </a:rPr>
              <a:t>;</a:t>
            </a:r>
            <a:endParaRPr lang="en-US" sz="1600" dirty="0">
              <a:solidFill>
                <a:schemeClr val="tx2">
                  <a:lumMod val="60000"/>
                  <a:lumOff val="40000"/>
                </a:schemeClr>
              </a:solidFill>
              <a:cs typeface="Arial" pitchFamily="34" charset="0"/>
            </a:endParaRPr>
          </a:p>
        </p:txBody>
      </p:sp>
      <p:pic>
        <p:nvPicPr>
          <p:cNvPr id="2"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30366" y="5131231"/>
            <a:ext cx="609600" cy="609600"/>
          </a:xfrm>
          <a:prstGeom prst="rect">
            <a:avLst/>
          </a:prstGeom>
        </p:spPr>
      </p:pic>
    </p:spTree>
    <p:extLst>
      <p:ext uri="{BB962C8B-B14F-4D97-AF65-F5344CB8AC3E}">
        <p14:creationId xmlns:p14="http://schemas.microsoft.com/office/powerpoint/2010/main" val="267809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14300" indent="0">
              <a:buNone/>
            </a:pPr>
            <a:r>
              <a:rPr lang="en-US" dirty="0" smtClean="0">
                <a:solidFill>
                  <a:schemeClr val="tx2"/>
                </a:solidFill>
              </a:rPr>
              <a:t> </a:t>
            </a:r>
          </a:p>
          <a:p>
            <a:pPr marL="114300" indent="0">
              <a:buNone/>
            </a:pPr>
            <a:endParaRPr lang="bg-BG" dirty="0">
              <a:solidFill>
                <a:schemeClr val="tx2"/>
              </a:solidFill>
            </a:endParaRPr>
          </a:p>
        </p:txBody>
      </p:sp>
      <p:sp>
        <p:nvSpPr>
          <p:cNvPr id="5" name="Rectangle 4"/>
          <p:cNvSpPr/>
          <p:nvPr/>
        </p:nvSpPr>
        <p:spPr>
          <a:xfrm>
            <a:off x="911425" y="1988840"/>
            <a:ext cx="10159999" cy="3216265"/>
          </a:xfrm>
          <a:prstGeom prst="rect">
            <a:avLst/>
          </a:prstGeom>
        </p:spPr>
        <p:txBody>
          <a:bodyPr wrap="square">
            <a:spAutoFit/>
          </a:bodyPr>
          <a:lstStyle/>
          <a:p>
            <a:pPr fontAlgn="base"/>
            <a:r>
              <a:rPr lang="en-US" sz="2000" b="1" dirty="0">
                <a:solidFill>
                  <a:schemeClr val="tx2">
                    <a:lumMod val="60000"/>
                    <a:lumOff val="40000"/>
                  </a:schemeClr>
                </a:solidFill>
                <a:cs typeface="Arial" pitchFamily="34" charset="0"/>
              </a:rPr>
              <a:t>Article </a:t>
            </a:r>
            <a:r>
              <a:rPr lang="en-US" sz="2000" b="1" dirty="0" smtClean="0">
                <a:solidFill>
                  <a:schemeClr val="tx2">
                    <a:lumMod val="60000"/>
                    <a:lumOff val="40000"/>
                  </a:schemeClr>
                </a:solidFill>
                <a:cs typeface="Arial" pitchFamily="34" charset="0"/>
              </a:rPr>
              <a:t>49</a:t>
            </a:r>
            <a:endParaRPr lang="en-US" sz="2000" b="1" dirty="0">
              <a:solidFill>
                <a:schemeClr val="tx2">
                  <a:lumMod val="60000"/>
                  <a:lumOff val="40000"/>
                </a:schemeClr>
              </a:solidFill>
              <a:cs typeface="Arial" pitchFamily="34" charset="0"/>
            </a:endParaRPr>
          </a:p>
          <a:p>
            <a:pPr fontAlgn="base"/>
            <a:r>
              <a:rPr lang="en-US" sz="2000" dirty="0">
                <a:solidFill>
                  <a:schemeClr val="tx2">
                    <a:lumMod val="60000"/>
                    <a:lumOff val="40000"/>
                  </a:schemeClr>
                </a:solidFill>
                <a:cs typeface="Arial" pitchFamily="34" charset="0"/>
              </a:rPr>
              <a:t>Derogations for specific situations</a:t>
            </a:r>
            <a:endParaRPr lang="en-GB" dirty="0" smtClean="0"/>
          </a:p>
          <a:p>
            <a:pPr marL="285750" indent="-285750">
              <a:buFont typeface="Arial" panose="020B0604020202020204" pitchFamily="34" charset="0"/>
              <a:buChar char="•"/>
            </a:pPr>
            <a:endParaRPr lang="en-US" sz="1600" dirty="0">
              <a:solidFill>
                <a:schemeClr val="tx2">
                  <a:lumMod val="60000"/>
                  <a:lumOff val="40000"/>
                </a:schemeClr>
              </a:solidFill>
              <a:cs typeface="Arial" pitchFamily="34" charset="0"/>
            </a:endParaRPr>
          </a:p>
          <a:p>
            <a:pPr marL="285750" indent="-285750">
              <a:spcBef>
                <a:spcPts val="600"/>
              </a:spcBef>
              <a:spcAft>
                <a:spcPts val="1200"/>
              </a:spcAft>
              <a:buFont typeface="Arial" panose="020B0604020202020204" pitchFamily="34" charset="0"/>
              <a:buChar char="•"/>
            </a:pPr>
            <a:r>
              <a:rPr lang="en-US" sz="1600" dirty="0">
                <a:solidFill>
                  <a:schemeClr val="tx2">
                    <a:lumMod val="60000"/>
                    <a:lumOff val="40000"/>
                  </a:schemeClr>
                </a:solidFill>
                <a:cs typeface="Arial" pitchFamily="34" charset="0"/>
              </a:rPr>
              <a:t>T</a:t>
            </a:r>
            <a:r>
              <a:rPr lang="en-US" sz="1600" dirty="0" smtClean="0">
                <a:solidFill>
                  <a:schemeClr val="tx2">
                    <a:lumMod val="60000"/>
                    <a:lumOff val="40000"/>
                  </a:schemeClr>
                </a:solidFill>
                <a:cs typeface="Arial" pitchFamily="34" charset="0"/>
              </a:rPr>
              <a:t>he </a:t>
            </a:r>
            <a:r>
              <a:rPr lang="en-US" sz="1600" dirty="0">
                <a:solidFill>
                  <a:schemeClr val="tx2">
                    <a:lumMod val="60000"/>
                    <a:lumOff val="40000"/>
                  </a:schemeClr>
                </a:solidFill>
                <a:cs typeface="Arial" pitchFamily="34" charset="0"/>
              </a:rPr>
              <a:t>transfer is necessary for the establishment, exercise or </a:t>
            </a:r>
            <a:r>
              <a:rPr lang="en-US" sz="1600" dirty="0" err="1">
                <a:solidFill>
                  <a:schemeClr val="tx2">
                    <a:lumMod val="60000"/>
                    <a:lumOff val="40000"/>
                  </a:schemeClr>
                </a:solidFill>
                <a:cs typeface="Arial" pitchFamily="34" charset="0"/>
              </a:rPr>
              <a:t>defence</a:t>
            </a:r>
            <a:r>
              <a:rPr lang="en-US" sz="1600" dirty="0">
                <a:solidFill>
                  <a:schemeClr val="tx2">
                    <a:lumMod val="60000"/>
                    <a:lumOff val="40000"/>
                  </a:schemeClr>
                </a:solidFill>
                <a:cs typeface="Arial" pitchFamily="34" charset="0"/>
              </a:rPr>
              <a:t> of legal claims;</a:t>
            </a:r>
          </a:p>
          <a:p>
            <a:pPr marL="285750" indent="-285750">
              <a:spcBef>
                <a:spcPts val="600"/>
              </a:spcBef>
              <a:spcAft>
                <a:spcPts val="1200"/>
              </a:spcAft>
              <a:buFont typeface="Arial" panose="020B0604020202020204" pitchFamily="34" charset="0"/>
              <a:buChar char="•"/>
            </a:pPr>
            <a:r>
              <a:rPr lang="en-US" sz="1600" dirty="0" smtClean="0">
                <a:solidFill>
                  <a:schemeClr val="tx2">
                    <a:lumMod val="60000"/>
                    <a:lumOff val="40000"/>
                  </a:schemeClr>
                </a:solidFill>
                <a:cs typeface="Arial" pitchFamily="34" charset="0"/>
              </a:rPr>
              <a:t>The </a:t>
            </a:r>
            <a:r>
              <a:rPr lang="en-US" sz="1600" dirty="0">
                <a:solidFill>
                  <a:schemeClr val="tx2">
                    <a:lumMod val="60000"/>
                    <a:lumOff val="40000"/>
                  </a:schemeClr>
                </a:solidFill>
                <a:cs typeface="Arial" pitchFamily="34" charset="0"/>
              </a:rPr>
              <a:t>transfer is necessary in order to protect the vital interests of the data subject or of other persons, where the data subject is physically or legally incapable of giving consent;</a:t>
            </a:r>
          </a:p>
          <a:p>
            <a:pPr marL="285750" indent="-285750">
              <a:spcBef>
                <a:spcPts val="600"/>
              </a:spcBef>
              <a:spcAft>
                <a:spcPts val="1200"/>
              </a:spcAft>
              <a:buFont typeface="Arial" panose="020B0604020202020204" pitchFamily="34" charset="0"/>
              <a:buChar char="•"/>
            </a:pPr>
            <a:r>
              <a:rPr lang="en-US" sz="1600" dirty="0" smtClean="0">
                <a:solidFill>
                  <a:schemeClr val="tx2">
                    <a:lumMod val="60000"/>
                    <a:lumOff val="40000"/>
                  </a:schemeClr>
                </a:solidFill>
                <a:cs typeface="Arial" pitchFamily="34" charset="0"/>
              </a:rPr>
              <a:t>The </a:t>
            </a:r>
            <a:r>
              <a:rPr lang="en-US" sz="1600" dirty="0">
                <a:solidFill>
                  <a:schemeClr val="tx2">
                    <a:lumMod val="60000"/>
                    <a:lumOff val="40000"/>
                  </a:schemeClr>
                </a:solidFill>
                <a:cs typeface="Arial" pitchFamily="34" charset="0"/>
              </a:rPr>
              <a:t>transfer is made from a register which according to Union or Member State law is intended to provide information to the public and which is open to consultation either by the public in general or by any person who can demonstrate a legitimate interest, but only to the extent that the conditions laid down by Union or Member State law for consultation are fulfilled in the particular case.</a:t>
            </a:r>
            <a:endParaRPr lang="bg-BG" sz="1600" dirty="0">
              <a:solidFill>
                <a:schemeClr val="tx2">
                  <a:lumMod val="60000"/>
                  <a:lumOff val="40000"/>
                </a:schemeClr>
              </a:solidFill>
              <a:cs typeface="Arial" pitchFamily="34" charset="0"/>
            </a:endParaRPr>
          </a:p>
        </p:txBody>
      </p:sp>
      <p:pic>
        <p:nvPicPr>
          <p:cNvPr id="6" name="Записан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71424" y="5201230"/>
            <a:ext cx="609600" cy="609600"/>
          </a:xfrm>
          <a:prstGeom prst="rect">
            <a:avLst/>
          </a:prstGeom>
        </p:spPr>
      </p:pic>
    </p:spTree>
    <p:extLst>
      <p:ext uri="{BB962C8B-B14F-4D97-AF65-F5344CB8AC3E}">
        <p14:creationId xmlns:p14="http://schemas.microsoft.com/office/powerpoint/2010/main" val="10099913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8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ълна">
  <a:themeElements>
    <a:clrScheme name="Въ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ъ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ъ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1477</TotalTime>
  <Words>1020</Words>
  <Application>Microsoft Office PowerPoint</Application>
  <PresentationFormat>По избор</PresentationFormat>
  <Paragraphs>125</Paragraphs>
  <Slides>15</Slides>
  <Notes>0</Notes>
  <HiddenSlides>0</HiddenSlides>
  <MMClips>15</MMClips>
  <ScaleCrop>false</ScaleCrop>
  <HeadingPairs>
    <vt:vector size="4" baseType="variant">
      <vt:variant>
        <vt:lpstr>Тема</vt:lpstr>
      </vt:variant>
      <vt:variant>
        <vt:i4>1</vt:i4>
      </vt:variant>
      <vt:variant>
        <vt:lpstr>Заглавия на слайдовете</vt:lpstr>
      </vt:variant>
      <vt:variant>
        <vt:i4>15</vt:i4>
      </vt:variant>
    </vt:vector>
  </HeadingPairs>
  <TitlesOfParts>
    <vt:vector size="16" baseType="lpstr">
      <vt:lpstr>Вълна</vt:lpstr>
      <vt:lpstr>GDPR: Transfers</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Hristo Alaminov</cp:lastModifiedBy>
  <cp:revision>99</cp:revision>
  <dcterms:created xsi:type="dcterms:W3CDTF">2018-03-29T13:12:16Z</dcterms:created>
  <dcterms:modified xsi:type="dcterms:W3CDTF">2018-08-31T21:41:46Z</dcterms:modified>
</cp:coreProperties>
</file>