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0" r:id="rId3"/>
    <p:sldId id="271" r:id="rId4"/>
    <p:sldId id="272" r:id="rId5"/>
    <p:sldId id="273" r:id="rId6"/>
    <p:sldId id="274" r:id="rId7"/>
    <p:sldId id="275" r:id="rId8"/>
    <p:sldId id="276" r:id="rId9"/>
    <p:sldId id="277" r:id="rId10"/>
    <p:sldId id="278" r:id="rId11"/>
    <p:sldId id="279" r:id="rId12"/>
    <p:sldId id="280" r:id="rId13"/>
    <p:sldId id="267" r:id="rId14"/>
    <p:sldId id="268" r:id="rId15"/>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84"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20A2C-C178-4F95-ADF0-53EE5EA6E52A}" type="datetimeFigureOut">
              <a:rPr lang="bg-BG" smtClean="0"/>
              <a:t>1.9.2018 г.</a:t>
            </a:fld>
            <a:endParaRPr lang="bg-BG"/>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EF949-E478-4C58-85C7-C4B6E39D1AEB}" type="slidenum">
              <a:rPr lang="bg-BG" smtClean="0"/>
              <a:t>‹#›</a:t>
            </a:fld>
            <a:endParaRPr lang="bg-BG"/>
          </a:p>
        </p:txBody>
      </p:sp>
    </p:spTree>
    <p:extLst>
      <p:ext uri="{BB962C8B-B14F-4D97-AF65-F5344CB8AC3E}">
        <p14:creationId xmlns:p14="http://schemas.microsoft.com/office/powerpoint/2010/main" val="55122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p>
          <a:p>
            <a:pPr lvl="4"/>
            <a:r>
              <a:rPr lang="bg-BG" dirty="0" smtClean="0"/>
              <a:t>Пето ниво</a:t>
            </a:r>
            <a:endParaRPr lang="en-US" dirty="0"/>
          </a:p>
        </p:txBody>
      </p:sp>
      <p:sp>
        <p:nvSpPr>
          <p:cNvPr id="7" name="Title 6"/>
          <p:cNvSpPr>
            <a:spLocks noGrp="1"/>
          </p:cNvSpPr>
          <p:nvPr>
            <p:ph type="title"/>
          </p:nvPr>
        </p:nvSpPr>
        <p:spPr/>
        <p:txBody>
          <a:bodyPr/>
          <a:lstStyle/>
          <a:p>
            <a:r>
              <a:rPr lang="bg-BG" smtClean="0"/>
              <a:t>Редакт. стил загл. образец</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fld id="{EFEE9F01-BE4E-45B7-B01F-7DE6610F4348}" type="datetimeFigureOut">
              <a:rPr lang="bg-BG" smtClean="0"/>
              <a:t>1.9.2018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D6CF19-2406-46EA-B552-406EEFE934E3}" type="slidenum">
              <a:rPr lang="bg-BG" smtClean="0"/>
              <a:t>‹#›</a:t>
            </a:fld>
            <a:endParaRPr lang="bg-BG"/>
          </a:p>
        </p:txBody>
      </p:sp>
      <p:sp>
        <p:nvSpPr>
          <p:cNvPr id="9" name="Content Placeholder 8"/>
          <p:cNvSpPr>
            <a:spLocks noGrp="1"/>
          </p:cNvSpPr>
          <p:nvPr>
            <p:ph sz="quarter" idx="13"/>
          </p:nvPr>
        </p:nvSpPr>
        <p:spPr>
          <a:xfrm>
            <a:off x="902207" y="2679192"/>
            <a:ext cx="5096256" cy="3447288"/>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EFEE9F01-BE4E-45B7-B01F-7DE6610F4348}" type="datetimeFigureOut">
              <a:rPr lang="bg-BG" smtClean="0"/>
              <a:t>1.9.2018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fld id="{EFEE9F01-BE4E-45B7-B01F-7DE6610F4348}" type="datetimeFigureOut">
              <a:rPr lang="bg-BG" smtClean="0"/>
              <a:t>1.9.2018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FEE9F01-BE4E-45B7-B01F-7DE6610F4348}" type="datetimeFigureOut">
              <a:rPr lang="bg-BG" smtClean="0"/>
              <a:t>1.9.2018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EE9F01-BE4E-45B7-B01F-7DE6610F4348}" type="datetimeFigureOut">
              <a:rPr lang="bg-BG" smtClean="0"/>
              <a:t>1.9.2018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D6CF19-2406-46EA-B552-406EEFE934E3}" type="slidenum">
              <a:rPr lang="bg-BG" smtClean="0"/>
              <a:t>‹#›</a:t>
            </a:fld>
            <a:endParaRPr lang="bg-BG"/>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bg-BG" smtClean="0"/>
              <a:t>Редакт. стил загл. образец</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EFEE9F01-BE4E-45B7-B01F-7DE6610F4348}" type="datetimeFigureOut">
              <a:rPr lang="bg-BG" smtClean="0"/>
              <a:t>1.9.2018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D6CF19-2406-46EA-B552-406EEFE934E3}" type="slidenum">
              <a:rPr lang="bg-BG" smtClean="0"/>
              <a:t>‹#›</a:t>
            </a:fld>
            <a:endParaRPr lang="bg-BG"/>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EFEE9F01-BE4E-45B7-B01F-7DE6610F4348}" type="datetimeFigureOut">
              <a:rPr lang="bg-BG" smtClean="0"/>
              <a:t>1.9.2018 г.</a:t>
            </a:fld>
            <a:endParaRPr lang="bg-BG"/>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bg-BG"/>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0FD6CF19-2406-46EA-B552-406EEFE934E3}" type="slidenum">
              <a:rPr lang="bg-BG" smtClean="0"/>
              <a:t>‹#›</a:t>
            </a:fld>
            <a:endParaRPr lang="bg-BG"/>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p>
          <a:p>
            <a:pPr lvl="4"/>
            <a:r>
              <a:rPr lang="bg-BG" dirty="0" smtClean="0"/>
              <a:t>Пето ниво</a:t>
            </a:r>
            <a:endParaRPr lang="en-US" dirty="0"/>
          </a:p>
        </p:txBody>
      </p:sp>
      <p:pic>
        <p:nvPicPr>
          <p:cNvPr id="15" name="Картина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47234"/>
            <a:ext cx="3812583" cy="782710"/>
          </a:xfrm>
          <a:prstGeom prst="rect">
            <a:avLst/>
          </a:prstGeom>
        </p:spPr>
      </p:pic>
      <p:sp>
        <p:nvSpPr>
          <p:cNvPr id="16" name="Текстово поле 15"/>
          <p:cNvSpPr txBox="1"/>
          <p:nvPr userDrawn="1"/>
        </p:nvSpPr>
        <p:spPr>
          <a:xfrm>
            <a:off x="4269782" y="6013345"/>
            <a:ext cx="7643605" cy="492443"/>
          </a:xfrm>
          <a:prstGeom prst="rect">
            <a:avLst/>
          </a:prstGeom>
          <a:noFill/>
        </p:spPr>
        <p:txBody>
          <a:bodyPr wrap="square" rtlCol="0">
            <a:spAutoFit/>
          </a:bodyPr>
          <a:lstStyle/>
          <a:p>
            <a:r>
              <a:rPr lang="en-US" sz="1300" kern="1200" dirty="0" smtClean="0">
                <a:solidFill>
                  <a:schemeClr val="tx2"/>
                </a:solidFill>
                <a:latin typeface="+mn-lt"/>
                <a:ea typeface="+mn-ea"/>
                <a:cs typeface="+mn-cs"/>
              </a:rPr>
              <a:t>Project entitled </a:t>
            </a:r>
            <a:r>
              <a:rPr lang="en-US" sz="1300" b="1" kern="1200" dirty="0" smtClean="0">
                <a:solidFill>
                  <a:schemeClr val="tx2"/>
                </a:solidFill>
                <a:latin typeface="+mn-lt"/>
                <a:ea typeface="+mn-ea"/>
                <a:cs typeface="+mn-cs"/>
              </a:rPr>
              <a:t>„Innovative postgraduate </a:t>
            </a:r>
            <a:r>
              <a:rPr lang="en-US" sz="1300" b="1" kern="1200" dirty="0" err="1" smtClean="0">
                <a:solidFill>
                  <a:schemeClr val="tx2"/>
                </a:solidFill>
                <a:latin typeface="+mn-lt"/>
                <a:ea typeface="+mn-ea"/>
                <a:cs typeface="+mn-cs"/>
              </a:rPr>
              <a:t>programme</a:t>
            </a:r>
            <a:r>
              <a:rPr lang="en-US" sz="1300" b="1" kern="1200" dirty="0" smtClean="0">
                <a:solidFill>
                  <a:schemeClr val="tx2"/>
                </a:solidFill>
                <a:latin typeface="+mn-lt"/>
                <a:ea typeface="+mn-ea"/>
                <a:cs typeface="+mn-cs"/>
              </a:rPr>
              <a:t>: Addressing market needs and pioneering new delivery modes”</a:t>
            </a:r>
            <a:endParaRPr lang="bg-BG" sz="1300" b="1" kern="1200" dirty="0">
              <a:solidFill>
                <a:schemeClr val="tx2"/>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www.uodo.gov.pl/" TargetMode="External"/><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www.dzlp.mk/en/node/46" TargetMode="External"/><Relationship Id="rId12" Type="http://schemas.openxmlformats.org/officeDocument/2006/relationships/hyperlink" Target="http://www.edps.europa.eu/edps-homepage_en" TargetMode="Externa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hyperlink" Target="http://www.cpdp.bg/" TargetMode="External"/><Relationship Id="rId11" Type="http://schemas.openxmlformats.org/officeDocument/2006/relationships/hyperlink" Target="http://www.ec.europa.eu/commission/priorities/justice-and-fundamental-rights/data-protection/2018-reform-eu-data-protection-rules_en" TargetMode="External"/><Relationship Id="rId5" Type="http://schemas.openxmlformats.org/officeDocument/2006/relationships/hyperlink" Target="http://www.uist.mk/" TargetMode="External"/><Relationship Id="rId10" Type="http://schemas.openxmlformats.org/officeDocument/2006/relationships/hyperlink" Target="http://www.edpb.europa.eu/" TargetMode="External"/><Relationship Id="rId4" Type="http://schemas.openxmlformats.org/officeDocument/2006/relationships/hyperlink" Target="http://www.ipp.edu.mk/" TargetMode="External"/><Relationship Id="rId9" Type="http://schemas.openxmlformats.org/officeDocument/2006/relationships/hyperlink" Target="http://www.iso.uni.lodz.pl/"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757" y="2675467"/>
            <a:ext cx="10701196" cy="3450696"/>
          </a:xfrm>
        </p:spPr>
        <p:txBody>
          <a:bodyPr>
            <a:normAutofit lnSpcReduction="10000"/>
          </a:bodyPr>
          <a:lstStyle/>
          <a:p>
            <a:pPr marL="0" indent="0">
              <a:buNone/>
            </a:pPr>
            <a:endParaRPr lang="en-US" dirty="0" smtClean="0"/>
          </a:p>
          <a:p>
            <a:pPr marL="0" indent="0">
              <a:buNone/>
            </a:pPr>
            <a:endParaRPr lang="en-US" dirty="0"/>
          </a:p>
          <a:p>
            <a:pPr marL="0" indent="0" algn="ctr">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r>
              <a:rPr lang="en-US" dirty="0" smtClean="0">
                <a:solidFill>
                  <a:srgbClr val="002060"/>
                </a:solidFill>
              </a:rPr>
              <a:t>Commission for Personal Data Protection</a:t>
            </a:r>
            <a:endParaRPr lang="bg-BG" dirty="0">
              <a:solidFill>
                <a:srgbClr val="002060"/>
              </a:solidFill>
            </a:endParaRPr>
          </a:p>
        </p:txBody>
      </p:sp>
      <p:sp>
        <p:nvSpPr>
          <p:cNvPr id="2" name="Title 1"/>
          <p:cNvSpPr>
            <a:spLocks noGrp="1"/>
          </p:cNvSpPr>
          <p:nvPr>
            <p:ph type="title"/>
          </p:nvPr>
        </p:nvSpPr>
        <p:spPr/>
        <p:txBody>
          <a:bodyPr>
            <a:noAutofit/>
          </a:bodyPr>
          <a:lstStyle/>
          <a:p>
            <a:r>
              <a:rPr lang="en-US"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Working Party on Information Exchange and Data Protection (DAPIX)</a:t>
            </a:r>
          </a:p>
        </p:txBody>
      </p:sp>
      <p:pic>
        <p:nvPicPr>
          <p:cNvPr id="1038" name="Picture 14" descr="Image result for Council of the 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054" y="1985452"/>
            <a:ext cx="4121290" cy="3531946"/>
          </a:xfrm>
          <a:prstGeom prst="rect">
            <a:avLst/>
          </a:prstGeom>
          <a:noFill/>
          <a:extLst>
            <a:ext uri="{909E8E84-426E-40DD-AFC4-6F175D3DCCD1}">
              <a14:hiddenFill xmlns:a14="http://schemas.microsoft.com/office/drawing/2010/main">
                <a:solidFill>
                  <a:srgbClr val="FFFFFF"/>
                </a:solidFill>
              </a14:hiddenFill>
            </a:ext>
          </a:extLst>
        </p:spPr>
      </p:pic>
      <p:pic>
        <p:nvPicPr>
          <p:cNvPr id="4"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05641" y="3581400"/>
            <a:ext cx="609600" cy="609600"/>
          </a:xfrm>
          <a:prstGeom prst="rect">
            <a:avLst/>
          </a:prstGeom>
        </p:spPr>
      </p:pic>
    </p:spTree>
    <p:extLst>
      <p:ext uri="{BB962C8B-B14F-4D97-AF65-F5344CB8AC3E}">
        <p14:creationId xmlns:p14="http://schemas.microsoft.com/office/powerpoint/2010/main" val="3389992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fontScale="92500" lnSpcReduction="10000"/>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smtClean="0">
              <a:solidFill>
                <a:schemeClr val="tx2">
                  <a:lumMod val="60000"/>
                  <a:lumOff val="40000"/>
                </a:schemeClr>
              </a:solidFill>
              <a:cs typeface="Arial" pitchFamily="34" charset="0"/>
            </a:endParaRPr>
          </a:p>
          <a:p>
            <a:pPr marL="0" indent="0" algn="just">
              <a:buNone/>
            </a:pPr>
            <a:r>
              <a:rPr lang="en-US" sz="2200" dirty="0">
                <a:solidFill>
                  <a:schemeClr val="tx2">
                    <a:lumMod val="60000"/>
                    <a:lumOff val="40000"/>
                  </a:schemeClr>
                </a:solidFill>
                <a:cs typeface="Arial" pitchFamily="34" charset="0"/>
              </a:rPr>
              <a:t>As a result of the joint work on the matrix, the following conclusions could be drawn:</a:t>
            </a:r>
          </a:p>
          <a:p>
            <a:pPr marL="0" indent="0" algn="just">
              <a:buNone/>
            </a:pPr>
            <a:r>
              <a:rPr lang="en-US" sz="2200" dirty="0">
                <a:solidFill>
                  <a:schemeClr val="tx2">
                    <a:lumMod val="60000"/>
                    <a:lumOff val="40000"/>
                  </a:schemeClr>
                </a:solidFill>
                <a:cs typeface="Arial" pitchFamily="34" charset="0"/>
              </a:rPr>
              <a:t>- The construction of the storage regime should be based on a balance between the needs of law enforcement and basic human rights;</a:t>
            </a:r>
          </a:p>
          <a:p>
            <a:pPr marL="0" indent="0" algn="just">
              <a:buNone/>
            </a:pPr>
            <a:r>
              <a:rPr lang="en-US" sz="2200" dirty="0">
                <a:solidFill>
                  <a:schemeClr val="tx2">
                    <a:lumMod val="60000"/>
                    <a:lumOff val="40000"/>
                  </a:schemeClr>
                </a:solidFill>
                <a:cs typeface="Arial" pitchFamily="34" charset="0"/>
              </a:rPr>
              <a:t>- In general, two levels of matrix work can be distinguished:</a:t>
            </a:r>
          </a:p>
          <a:p>
            <a:pPr marL="0" indent="0" algn="just">
              <a:buNone/>
            </a:pPr>
            <a:r>
              <a:rPr lang="en-US" sz="2200" dirty="0">
                <a:solidFill>
                  <a:schemeClr val="tx2">
                    <a:lumMod val="60000"/>
                    <a:lumOff val="40000"/>
                  </a:schemeClr>
                </a:solidFill>
                <a:cs typeface="Arial" pitchFamily="34" charset="0"/>
              </a:rPr>
              <a:t>Level 1 - Limited data retention - Which types of data must be stored for the purposes of serious crime and the fight against terrorism;</a:t>
            </a:r>
          </a:p>
          <a:p>
            <a:pPr marL="0" indent="0" algn="just">
              <a:buNone/>
            </a:pPr>
            <a:r>
              <a:rPr lang="en-US" sz="2200" dirty="0">
                <a:solidFill>
                  <a:schemeClr val="tx2">
                    <a:lumMod val="60000"/>
                    <a:lumOff val="40000"/>
                  </a:schemeClr>
                </a:solidFill>
                <a:cs typeface="Arial" pitchFamily="34" charset="0"/>
              </a:rPr>
              <a:t>Level 2 - Target Data Access;</a:t>
            </a:r>
          </a:p>
          <a:p>
            <a:pPr marL="0" indent="0" algn="just">
              <a:buNone/>
            </a:pPr>
            <a:r>
              <a:rPr lang="en-US" sz="2200" dirty="0">
                <a:solidFill>
                  <a:schemeClr val="tx2">
                    <a:lumMod val="60000"/>
                    <a:lumOff val="40000"/>
                  </a:schemeClr>
                </a:solidFill>
                <a:cs typeface="Arial" pitchFamily="34" charset="0"/>
              </a:rPr>
              <a:t>- The data matrix can not be legally established</a:t>
            </a:r>
            <a:r>
              <a:rPr lang="en-US" sz="2200" dirty="0" smtClean="0">
                <a:solidFill>
                  <a:schemeClr val="tx2">
                    <a:lumMod val="60000"/>
                    <a:lumOff val="40000"/>
                  </a:schemeClr>
                </a:solidFill>
                <a:cs typeface="Arial" pitchFamily="34" charset="0"/>
              </a:rPr>
              <a:t>;</a:t>
            </a:r>
            <a:endParaRPr lang="en-US" sz="22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3905" y="4999495"/>
            <a:ext cx="609600" cy="609600"/>
          </a:xfrm>
          <a:prstGeom prst="rect">
            <a:avLst/>
          </a:prstGeom>
        </p:spPr>
      </p:pic>
    </p:spTree>
    <p:extLst>
      <p:ext uri="{BB962C8B-B14F-4D97-AF65-F5344CB8AC3E}">
        <p14:creationId xmlns:p14="http://schemas.microsoft.com/office/powerpoint/2010/main" val="2175282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smtClean="0">
              <a:solidFill>
                <a:schemeClr val="tx2">
                  <a:lumMod val="60000"/>
                  <a:lumOff val="40000"/>
                </a:schemeClr>
              </a:solidFill>
              <a:cs typeface="Arial" pitchFamily="34" charset="0"/>
            </a:endParaRPr>
          </a:p>
          <a:p>
            <a:pPr marL="0" indent="0" algn="just">
              <a:buNone/>
            </a:pPr>
            <a:r>
              <a:rPr lang="en-US" sz="1800" dirty="0" smtClean="0">
                <a:solidFill>
                  <a:schemeClr val="tx2">
                    <a:lumMod val="60000"/>
                    <a:lumOff val="40000"/>
                  </a:schemeClr>
                </a:solidFill>
                <a:cs typeface="Arial" pitchFamily="34" charset="0"/>
              </a:rPr>
              <a:t>- </a:t>
            </a:r>
            <a:r>
              <a:rPr lang="en-US" sz="1800" dirty="0">
                <a:solidFill>
                  <a:schemeClr val="tx2">
                    <a:lumMod val="60000"/>
                    <a:lumOff val="40000"/>
                  </a:schemeClr>
                </a:solidFill>
                <a:cs typeface="Arial" pitchFamily="34" charset="0"/>
              </a:rPr>
              <a:t>ETSI standards have already been filtered out, which suggests that what law enforcement authorities have access to is strictly necessary;</a:t>
            </a:r>
          </a:p>
          <a:p>
            <a:pPr marL="0" indent="0" algn="just">
              <a:buNone/>
            </a:pPr>
            <a:r>
              <a:rPr lang="en-US" sz="1800" dirty="0">
                <a:solidFill>
                  <a:schemeClr val="tx2">
                    <a:lumMod val="60000"/>
                    <a:lumOff val="40000"/>
                  </a:schemeClr>
                </a:solidFill>
                <a:cs typeface="Arial" pitchFamily="34" charset="0"/>
              </a:rPr>
              <a:t>- Some categories of data could be excluded</a:t>
            </a:r>
          </a:p>
          <a:p>
            <a:pPr marL="0" indent="0" algn="just">
              <a:buNone/>
            </a:pPr>
            <a:r>
              <a:rPr lang="en-US" sz="1800" dirty="0">
                <a:solidFill>
                  <a:schemeClr val="tx2">
                    <a:lumMod val="60000"/>
                    <a:lumOff val="40000"/>
                  </a:schemeClr>
                </a:solidFill>
                <a:cs typeface="Arial" pitchFamily="34" charset="0"/>
              </a:rPr>
              <a:t>- There is no reason to believe that data retention is possible only in the case of serious crimes;</a:t>
            </a:r>
          </a:p>
          <a:p>
            <a:pPr marL="0" indent="0" algn="just">
              <a:buNone/>
            </a:pPr>
            <a:r>
              <a:rPr lang="en-US" sz="1800" dirty="0">
                <a:solidFill>
                  <a:schemeClr val="tx2">
                    <a:lumMod val="60000"/>
                    <a:lumOff val="40000"/>
                  </a:schemeClr>
                </a:solidFill>
                <a:cs typeface="Arial" pitchFamily="34" charset="0"/>
              </a:rPr>
              <a:t>- The judgments of the European Court of Justice (Digital Rights and Tele 2) do not apply to subscriber data;</a:t>
            </a:r>
          </a:p>
          <a:p>
            <a:pPr marL="0" indent="0" algn="just">
              <a:buNone/>
            </a:pPr>
            <a:r>
              <a:rPr lang="en-US" sz="1800" dirty="0">
                <a:solidFill>
                  <a:schemeClr val="tx2">
                    <a:lumMod val="60000"/>
                    <a:lumOff val="40000"/>
                  </a:schemeClr>
                </a:solidFill>
                <a:cs typeface="Arial" pitchFamily="34" charset="0"/>
              </a:rPr>
              <a:t>- It is necessary to include the data processed by OTT providers in the ETSI </a:t>
            </a:r>
            <a:r>
              <a:rPr lang="en-US" sz="1800" dirty="0" smtClean="0">
                <a:solidFill>
                  <a:schemeClr val="tx2">
                    <a:lumMod val="60000"/>
                    <a:lumOff val="40000"/>
                  </a:schemeClr>
                </a:solidFill>
                <a:cs typeface="Arial" pitchFamily="34" charset="0"/>
              </a:rPr>
              <a:t>standards.</a:t>
            </a:r>
            <a:endParaRPr lang="en-US" sz="18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4387" y="4914254"/>
            <a:ext cx="609600" cy="609600"/>
          </a:xfrm>
          <a:prstGeom prst="rect">
            <a:avLst/>
          </a:prstGeom>
        </p:spPr>
      </p:pic>
    </p:spTree>
    <p:extLst>
      <p:ext uri="{BB962C8B-B14F-4D97-AF65-F5344CB8AC3E}">
        <p14:creationId xmlns:p14="http://schemas.microsoft.com/office/powerpoint/2010/main" val="1011798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smtClean="0">
              <a:solidFill>
                <a:schemeClr val="tx2">
                  <a:lumMod val="60000"/>
                  <a:lumOff val="40000"/>
                </a:schemeClr>
              </a:solidFill>
              <a:cs typeface="Arial" pitchFamily="34" charset="0"/>
            </a:endParaRPr>
          </a:p>
          <a:p>
            <a:pPr marL="0" indent="0" algn="just">
              <a:buNone/>
            </a:pPr>
            <a:r>
              <a:rPr lang="en-US" sz="1800" dirty="0">
                <a:solidFill>
                  <a:schemeClr val="tx2">
                    <a:lumMod val="60000"/>
                    <a:lumOff val="40000"/>
                  </a:schemeClr>
                </a:solidFill>
                <a:cs typeface="Arial" pitchFamily="34" charset="0"/>
              </a:rPr>
              <a:t>The main outcome of the seminars was the conclusion that the strategy proposed by the Agency for limited storage and targeted access is practically possible, as well as establishing the link between the technical matrix and the way it has to be reflected in the legislation. The matrix should be very flexible but at the same time stable and adaptable to changing technologies.</a:t>
            </a:r>
          </a:p>
          <a:p>
            <a:pPr marL="0" indent="0" algn="just">
              <a:buNone/>
            </a:pPr>
            <a:endParaRPr lang="en-US" sz="1800" dirty="0">
              <a:solidFill>
                <a:schemeClr val="tx2">
                  <a:lumMod val="60000"/>
                  <a:lumOff val="40000"/>
                </a:schemeClr>
              </a:solidFill>
              <a:cs typeface="Arial" pitchFamily="34" charset="0"/>
            </a:endParaRPr>
          </a:p>
          <a:p>
            <a:pPr marL="0" indent="0" algn="just">
              <a:buNone/>
            </a:pPr>
            <a:r>
              <a:rPr lang="en-US" sz="1800" dirty="0">
                <a:solidFill>
                  <a:schemeClr val="tx2">
                    <a:lumMod val="60000"/>
                    <a:lumOff val="40000"/>
                  </a:schemeClr>
                </a:solidFill>
                <a:cs typeface="Arial" pitchFamily="34" charset="0"/>
              </a:rPr>
              <a:t>Within the EU, Member States' efforts continue to be united in seeking a balance between the needs of law enforcement, human rights and the principles laid down in the ECJ rulings. Particular attention will be paid to elements of the concept of limited data retention and, in particular, to limited retention periods.</a:t>
            </a: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91620" y="4968498"/>
            <a:ext cx="609600" cy="609600"/>
          </a:xfrm>
          <a:prstGeom prst="rect">
            <a:avLst/>
          </a:prstGeom>
        </p:spPr>
      </p:pic>
    </p:spTree>
    <p:extLst>
      <p:ext uri="{BB962C8B-B14F-4D97-AF65-F5344CB8AC3E}">
        <p14:creationId xmlns:p14="http://schemas.microsoft.com/office/powerpoint/2010/main" val="16662028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62757" y="2270502"/>
            <a:ext cx="9877777" cy="3855661"/>
          </a:xfrm>
        </p:spPr>
        <p:txBody>
          <a:bodyPr>
            <a:normAutofit fontScale="55000" lnSpcReduction="20000"/>
          </a:bodyPr>
          <a:lstStyle/>
          <a:p>
            <a:pPr marL="0" indent="0">
              <a:spcAft>
                <a:spcPts val="1000"/>
              </a:spcAft>
              <a:buNone/>
            </a:pPr>
            <a:r>
              <a:rPr lang="en-US" sz="3300" dirty="0">
                <a:solidFill>
                  <a:schemeClr val="tx2">
                    <a:lumMod val="60000"/>
                    <a:lumOff val="40000"/>
                  </a:schemeClr>
                </a:solidFill>
                <a:cs typeface="Arial" pitchFamily="34" charset="0"/>
              </a:rPr>
              <a:t>Resources for further </a:t>
            </a:r>
            <a:r>
              <a:rPr lang="en-US" sz="3300" dirty="0" smtClean="0">
                <a:solidFill>
                  <a:schemeClr val="tx2">
                    <a:lumMod val="60000"/>
                    <a:lumOff val="40000"/>
                  </a:schemeClr>
                </a:solidFill>
                <a:cs typeface="Arial" pitchFamily="34" charset="0"/>
              </a:rPr>
              <a:t>reading</a:t>
            </a:r>
            <a:endParaRPr lang="en-AU" sz="3300" dirty="0">
              <a:hlinkClick r:id="rId4"/>
            </a:endParaRPr>
          </a:p>
          <a:p>
            <a:r>
              <a:rPr lang="en-AU" dirty="0" smtClean="0">
                <a:hlinkClick r:id="rId4"/>
              </a:rPr>
              <a:t>www.ipp.edu.mk</a:t>
            </a:r>
            <a:endParaRPr lang="en-AU" dirty="0"/>
          </a:p>
          <a:p>
            <a:endParaRPr lang="en-AU" dirty="0"/>
          </a:p>
          <a:p>
            <a:r>
              <a:rPr lang="en-AU" dirty="0"/>
              <a:t> </a:t>
            </a:r>
            <a:r>
              <a:rPr lang="en-AU" dirty="0" smtClean="0">
                <a:hlinkClick r:id="rId5"/>
              </a:rPr>
              <a:t>www.uist.mk</a:t>
            </a:r>
            <a:endParaRPr lang="en-AU" dirty="0"/>
          </a:p>
          <a:p>
            <a:endParaRPr lang="en-AU" dirty="0"/>
          </a:p>
          <a:p>
            <a:r>
              <a:rPr lang="en-AU" dirty="0" smtClean="0">
                <a:hlinkClick r:id="rId6"/>
              </a:rPr>
              <a:t>www.cpdp.bg</a:t>
            </a:r>
            <a:endParaRPr lang="en-AU" dirty="0" smtClean="0"/>
          </a:p>
          <a:p>
            <a:endParaRPr lang="en-AU" dirty="0"/>
          </a:p>
          <a:p>
            <a:r>
              <a:rPr lang="en-AU" dirty="0" smtClean="0">
                <a:hlinkClick r:id="rId7"/>
              </a:rPr>
              <a:t>www.dzlp.mk/en/node/46</a:t>
            </a:r>
            <a:endParaRPr lang="en-AU" dirty="0" smtClean="0"/>
          </a:p>
          <a:p>
            <a:endParaRPr lang="en-AU" dirty="0"/>
          </a:p>
          <a:p>
            <a:r>
              <a:rPr lang="en-AU" dirty="0" smtClean="0">
                <a:hlinkClick r:id="rId8"/>
              </a:rPr>
              <a:t>www.uodo.gov.pl</a:t>
            </a:r>
            <a:endParaRPr lang="en-AU" dirty="0" smtClean="0"/>
          </a:p>
          <a:p>
            <a:endParaRPr lang="en-AU" dirty="0"/>
          </a:p>
          <a:p>
            <a:r>
              <a:rPr lang="en-AU" dirty="0" smtClean="0">
                <a:hlinkClick r:id="rId9"/>
              </a:rPr>
              <a:t>www.iso.uni.lodz.pl</a:t>
            </a:r>
            <a:r>
              <a:rPr lang="en-AU" dirty="0" smtClean="0"/>
              <a:t> </a:t>
            </a:r>
            <a:endParaRPr lang="en-AU" dirty="0"/>
          </a:p>
          <a:p>
            <a:endParaRPr lang="en-US" dirty="0" smtClean="0"/>
          </a:p>
          <a:p>
            <a:r>
              <a:rPr lang="en-AU" dirty="0" smtClean="0">
                <a:hlinkClick r:id="rId10"/>
              </a:rPr>
              <a:t>www.edpb.europa.eu</a:t>
            </a:r>
            <a:endParaRPr lang="en-AU" dirty="0" smtClean="0"/>
          </a:p>
          <a:p>
            <a:endParaRPr lang="en-AU" dirty="0"/>
          </a:p>
          <a:p>
            <a:r>
              <a:rPr lang="en-AU" dirty="0" smtClean="0">
                <a:hlinkClick r:id="rId11"/>
              </a:rPr>
              <a:t>www.ec.europa.eu/commission/priorities/justice-and-fundamental-rights/data-protection/2018-reform-eu-data-protection-rules_en</a:t>
            </a:r>
            <a:endParaRPr lang="en-AU" dirty="0" smtClean="0"/>
          </a:p>
          <a:p>
            <a:endParaRPr lang="en-AU" dirty="0"/>
          </a:p>
          <a:p>
            <a:r>
              <a:rPr lang="en-AU" dirty="0" smtClean="0">
                <a:hlinkClick r:id="rId12"/>
              </a:rPr>
              <a:t>www.edps.europa.eu/edps-homepage_en</a:t>
            </a:r>
            <a:endParaRPr lang="bg-BG" dirty="0"/>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22617" y="4922004"/>
            <a:ext cx="609600" cy="609600"/>
          </a:xfrm>
          <a:prstGeom prst="rect">
            <a:avLst/>
          </a:prstGeom>
        </p:spPr>
      </p:pic>
    </p:spTree>
    <p:extLst>
      <p:ext uri="{BB962C8B-B14F-4D97-AF65-F5344CB8AC3E}">
        <p14:creationId xmlns:p14="http://schemas.microsoft.com/office/powerpoint/2010/main" val="3055266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normAutofit/>
          </a:bodyPr>
          <a:lstStyle/>
          <a:p>
            <a:pPr marL="0" indent="0" algn="ctr">
              <a:buNone/>
            </a:pPr>
            <a:r>
              <a:rPr lang="en-US" sz="5400" b="1" dirty="0">
                <a:solidFill>
                  <a:srgbClr val="0070C0"/>
                </a:solidFill>
                <a:latin typeface="Calibri Light" panose="020F0302020204030204"/>
              </a:rPr>
              <a:t>Thank you for your attention!</a:t>
            </a:r>
            <a:endParaRPr lang="bg-BG" sz="5400" b="1" dirty="0">
              <a:solidFill>
                <a:srgbClr val="0070C0"/>
              </a:solidFill>
              <a:latin typeface="Calibri Light" panose="020F0302020204030204"/>
            </a:endParaRPr>
          </a:p>
          <a:p>
            <a:pPr algn="ctr"/>
            <a:endParaRPr lang="bg-BG" sz="1050" dirty="0"/>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37376" y="4976248"/>
            <a:ext cx="609600" cy="609600"/>
          </a:xfrm>
          <a:prstGeom prst="rect">
            <a:avLst/>
          </a:prstGeom>
        </p:spPr>
      </p:pic>
    </p:spTree>
    <p:extLst>
      <p:ext uri="{BB962C8B-B14F-4D97-AF65-F5344CB8AC3E}">
        <p14:creationId xmlns:p14="http://schemas.microsoft.com/office/powerpoint/2010/main" val="2894056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fontScale="77500" lnSpcReduction="20000"/>
          </a:bodyPr>
          <a:lstStyle/>
          <a:p>
            <a:pPr marL="0" indent="0" algn="just">
              <a:buNone/>
            </a:pPr>
            <a:r>
              <a:rPr lang="en-US" sz="2200" dirty="0" smtClean="0">
                <a:solidFill>
                  <a:schemeClr val="tx2">
                    <a:lumMod val="60000"/>
                    <a:lumOff val="40000"/>
                  </a:schemeClr>
                </a:solidFill>
                <a:cs typeface="Arial" pitchFamily="34" charset="0"/>
              </a:rPr>
              <a:t>The Working Party </a:t>
            </a:r>
            <a:r>
              <a:rPr lang="en-US" sz="2200" dirty="0" smtClean="0">
                <a:solidFill>
                  <a:schemeClr val="tx2">
                    <a:lumMod val="60000"/>
                    <a:lumOff val="40000"/>
                  </a:schemeClr>
                </a:solidFill>
                <a:cs typeface="Arial" pitchFamily="34" charset="0"/>
              </a:rPr>
              <a:t>on </a:t>
            </a:r>
            <a:r>
              <a:rPr lang="en-US" sz="2200" dirty="0" smtClean="0">
                <a:solidFill>
                  <a:schemeClr val="tx2">
                    <a:lumMod val="60000"/>
                    <a:lumOff val="40000"/>
                  </a:schemeClr>
                </a:solidFill>
                <a:cs typeface="Arial" pitchFamily="34" charset="0"/>
              </a:rPr>
              <a:t>Information Exchange and Data Protection handles work relating to the implementation of legislation and policies on the information exchange and protection of personal data in the field of law enforcement. It also closely cooperates with </a:t>
            </a:r>
            <a:r>
              <a:rPr lang="en-US" sz="2200" b="1" dirty="0" smtClean="0">
                <a:solidFill>
                  <a:schemeClr val="tx2">
                    <a:lumMod val="60000"/>
                    <a:lumOff val="40000"/>
                  </a:schemeClr>
                </a:solidFill>
                <a:cs typeface="Arial" pitchFamily="34" charset="0"/>
              </a:rPr>
              <a:t>Europol</a:t>
            </a:r>
            <a:r>
              <a:rPr lang="en-US" sz="2200" dirty="0" smtClean="0">
                <a:solidFill>
                  <a:schemeClr val="tx2">
                    <a:lumMod val="60000"/>
                    <a:lumOff val="40000"/>
                  </a:schemeClr>
                </a:solidFill>
                <a:cs typeface="Arial" pitchFamily="34" charset="0"/>
              </a:rPr>
              <a:t>, especially regarding the </a:t>
            </a:r>
            <a:r>
              <a:rPr lang="en-US" sz="2200" b="1" dirty="0" smtClean="0">
                <a:solidFill>
                  <a:schemeClr val="tx2">
                    <a:lumMod val="60000"/>
                    <a:lumOff val="40000"/>
                  </a:schemeClr>
                </a:solidFill>
                <a:cs typeface="Arial" pitchFamily="34" charset="0"/>
              </a:rPr>
              <a:t>Information Management Strategy (IMS) </a:t>
            </a:r>
            <a:r>
              <a:rPr lang="en-US" sz="2200" dirty="0" smtClean="0">
                <a:solidFill>
                  <a:schemeClr val="tx2">
                    <a:lumMod val="60000"/>
                    <a:lumOff val="40000"/>
                  </a:schemeClr>
                </a:solidFill>
                <a:cs typeface="Arial" pitchFamily="34" charset="0"/>
              </a:rPr>
              <a:t>on streamlining cross-border information exchange.</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a:solidFill>
                  <a:schemeClr val="tx2">
                    <a:lumMod val="60000"/>
                    <a:lumOff val="40000"/>
                  </a:schemeClr>
                </a:solidFill>
                <a:cs typeface="Arial" pitchFamily="34" charset="0"/>
              </a:rPr>
              <a:t>With respect to </a:t>
            </a:r>
            <a:r>
              <a:rPr lang="en-US" sz="2200" b="1" dirty="0">
                <a:solidFill>
                  <a:schemeClr val="tx2">
                    <a:lumMod val="60000"/>
                    <a:lumOff val="40000"/>
                  </a:schemeClr>
                </a:solidFill>
                <a:cs typeface="Arial" pitchFamily="34" charset="0"/>
              </a:rPr>
              <a:t>information exchange </a:t>
            </a:r>
            <a:r>
              <a:rPr lang="en-US" sz="2200" dirty="0">
                <a:solidFill>
                  <a:schemeClr val="tx2">
                    <a:lumMod val="60000"/>
                    <a:lumOff val="40000"/>
                  </a:schemeClr>
                </a:solidFill>
                <a:cs typeface="Arial" pitchFamily="34" charset="0"/>
              </a:rPr>
              <a:t>the working party handles:</a:t>
            </a:r>
          </a:p>
          <a:p>
            <a:pPr marL="0" indent="0" algn="just">
              <a:buNone/>
            </a:pPr>
            <a:endParaRPr lang="en-US" sz="2200" dirty="0">
              <a:solidFill>
                <a:schemeClr val="tx2">
                  <a:lumMod val="60000"/>
                  <a:lumOff val="40000"/>
                </a:schemeClr>
              </a:solidFill>
              <a:cs typeface="Arial" pitchFamily="34" charset="0"/>
            </a:endParaRPr>
          </a:p>
          <a:p>
            <a:pPr algn="just"/>
            <a:r>
              <a:rPr lang="en-US" sz="2200" dirty="0">
                <a:solidFill>
                  <a:schemeClr val="tx2">
                    <a:lumMod val="60000"/>
                    <a:lumOff val="40000"/>
                  </a:schemeClr>
                </a:solidFill>
                <a:cs typeface="Arial" pitchFamily="34" charset="0"/>
              </a:rPr>
              <a:t>improving information exchange between law enforcement authorities of member states</a:t>
            </a:r>
          </a:p>
          <a:p>
            <a:pPr marL="0" indent="0" algn="just">
              <a:buNone/>
            </a:pPr>
            <a:endParaRPr lang="en-US" sz="2200" dirty="0" smtClean="0">
              <a:solidFill>
                <a:schemeClr val="tx2">
                  <a:lumMod val="60000"/>
                  <a:lumOff val="40000"/>
                </a:schemeClr>
              </a:solidFill>
              <a:cs typeface="Arial" pitchFamily="34" charset="0"/>
            </a:endParaRPr>
          </a:p>
          <a:p>
            <a:pPr marL="0" indent="0" algn="just">
              <a:buNone/>
            </a:pPr>
            <a:r>
              <a:rPr lang="en-US" sz="2200" dirty="0" smtClean="0">
                <a:solidFill>
                  <a:schemeClr val="tx2">
                    <a:lumMod val="60000"/>
                    <a:lumOff val="40000"/>
                  </a:schemeClr>
                </a:solidFill>
                <a:cs typeface="Arial" pitchFamily="34" charset="0"/>
              </a:rPr>
              <a:t>With </a:t>
            </a:r>
            <a:r>
              <a:rPr lang="en-US" sz="2200" dirty="0">
                <a:solidFill>
                  <a:schemeClr val="tx2">
                    <a:lumMod val="60000"/>
                    <a:lumOff val="40000"/>
                  </a:schemeClr>
                </a:solidFill>
                <a:cs typeface="Arial" pitchFamily="34" charset="0"/>
              </a:rPr>
              <a:t>respect to </a:t>
            </a:r>
            <a:r>
              <a:rPr lang="en-US" sz="2200" b="1" dirty="0">
                <a:solidFill>
                  <a:schemeClr val="tx2">
                    <a:lumMod val="60000"/>
                    <a:lumOff val="40000"/>
                  </a:schemeClr>
                </a:solidFill>
                <a:cs typeface="Arial" pitchFamily="34" charset="0"/>
              </a:rPr>
              <a:t>data protection </a:t>
            </a:r>
            <a:r>
              <a:rPr lang="en-US" sz="2200" dirty="0">
                <a:solidFill>
                  <a:schemeClr val="tx2">
                    <a:lumMod val="60000"/>
                    <a:lumOff val="40000"/>
                  </a:schemeClr>
                </a:solidFill>
                <a:cs typeface="Arial" pitchFamily="34" charset="0"/>
              </a:rPr>
              <a:t>the working focuses on:</a:t>
            </a:r>
          </a:p>
          <a:p>
            <a:pPr marL="0" indent="0" algn="just">
              <a:buNone/>
            </a:pPr>
            <a:endParaRPr lang="en-US" sz="2200" dirty="0">
              <a:solidFill>
                <a:schemeClr val="tx2">
                  <a:lumMod val="60000"/>
                  <a:lumOff val="40000"/>
                </a:schemeClr>
              </a:solidFill>
              <a:cs typeface="Arial" pitchFamily="34" charset="0"/>
            </a:endParaRPr>
          </a:p>
          <a:p>
            <a:pPr algn="just"/>
            <a:r>
              <a:rPr lang="en-US" sz="2200" dirty="0">
                <a:solidFill>
                  <a:schemeClr val="tx2">
                    <a:lumMod val="60000"/>
                    <a:lumOff val="40000"/>
                  </a:schemeClr>
                </a:solidFill>
                <a:cs typeface="Arial" pitchFamily="34" charset="0"/>
              </a:rPr>
              <a:t>ensuring data exchange in compliance with current principles and rules on personal data protection</a:t>
            </a:r>
            <a:endParaRPr lang="en-US" sz="20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91620" y="4712777"/>
            <a:ext cx="609600" cy="609600"/>
          </a:xfrm>
          <a:prstGeom prst="rect">
            <a:avLst/>
          </a:prstGeom>
        </p:spPr>
      </p:pic>
    </p:spTree>
    <p:extLst>
      <p:ext uri="{BB962C8B-B14F-4D97-AF65-F5344CB8AC3E}">
        <p14:creationId xmlns:p14="http://schemas.microsoft.com/office/powerpoint/2010/main" val="883279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smtClean="0">
                <a:solidFill>
                  <a:schemeClr val="tx2">
                    <a:lumMod val="60000"/>
                    <a:lumOff val="40000"/>
                  </a:schemeClr>
                </a:solidFill>
                <a:cs typeface="Arial" pitchFamily="34" charset="0"/>
              </a:rPr>
              <a:t>Between January </a:t>
            </a:r>
            <a:r>
              <a:rPr lang="en-US" sz="2200" dirty="0">
                <a:solidFill>
                  <a:schemeClr val="tx2">
                    <a:lumMod val="60000"/>
                    <a:lumOff val="40000"/>
                  </a:schemeClr>
                </a:solidFill>
                <a:cs typeface="Arial" pitchFamily="34" charset="0"/>
              </a:rPr>
              <a:t>and June 2018  three meetings of the Working Party on Data Sharing and Data Protection (DAPIX) were held in the format "Friends of the Presidency" at the Council of the </a:t>
            </a:r>
            <a:r>
              <a:rPr lang="en-US" sz="2200" dirty="0" smtClean="0">
                <a:solidFill>
                  <a:schemeClr val="tx2">
                    <a:lumMod val="60000"/>
                    <a:lumOff val="40000"/>
                  </a:schemeClr>
                </a:solidFill>
                <a:cs typeface="Arial" pitchFamily="34" charset="0"/>
              </a:rPr>
              <a:t>EU.</a:t>
            </a:r>
          </a:p>
          <a:p>
            <a:pPr marL="0" indent="0" algn="just">
              <a:buNone/>
            </a:pPr>
            <a:r>
              <a:rPr lang="en-US" sz="2200" dirty="0">
                <a:solidFill>
                  <a:schemeClr val="tx2">
                    <a:lumMod val="60000"/>
                    <a:lumOff val="40000"/>
                  </a:schemeClr>
                </a:solidFill>
                <a:cs typeface="Arial" pitchFamily="34" charset="0"/>
              </a:rPr>
              <a:t>Main topic: </a:t>
            </a:r>
            <a:r>
              <a:rPr lang="en-US" sz="2200" dirty="0" smtClean="0">
                <a:solidFill>
                  <a:schemeClr val="tx2">
                    <a:lumMod val="60000"/>
                    <a:lumOff val="40000"/>
                  </a:schemeClr>
                </a:solidFill>
                <a:cs typeface="Arial" pitchFamily="34" charset="0"/>
              </a:rPr>
              <a:t>“Retention </a:t>
            </a:r>
            <a:r>
              <a:rPr lang="en-US" sz="2200" dirty="0">
                <a:solidFill>
                  <a:schemeClr val="tx2">
                    <a:lumMod val="60000"/>
                    <a:lumOff val="40000"/>
                  </a:schemeClr>
                </a:solidFill>
                <a:cs typeface="Arial" pitchFamily="34" charset="0"/>
              </a:rPr>
              <a:t>of traffic data</a:t>
            </a:r>
            <a:r>
              <a:rPr lang="en-US" sz="2200" dirty="0" smtClean="0">
                <a:solidFill>
                  <a:schemeClr val="tx2">
                    <a:lumMod val="60000"/>
                    <a:lumOff val="40000"/>
                  </a:schemeClr>
                </a:solidFill>
                <a:cs typeface="Arial" pitchFamily="34" charset="0"/>
              </a:rPr>
              <a:t>”. Some of the afternoon </a:t>
            </a:r>
            <a:r>
              <a:rPr lang="en-US" sz="2200" dirty="0">
                <a:solidFill>
                  <a:schemeClr val="tx2">
                    <a:lumMod val="60000"/>
                    <a:lumOff val="40000"/>
                  </a:schemeClr>
                </a:solidFill>
                <a:cs typeface="Arial" pitchFamily="34" charset="0"/>
              </a:rPr>
              <a:t>discussions were held jointly with </a:t>
            </a:r>
            <a:r>
              <a:rPr lang="en-US" sz="2200" dirty="0" smtClean="0">
                <a:solidFill>
                  <a:schemeClr val="tx2">
                    <a:lumMod val="60000"/>
                    <a:lumOff val="40000"/>
                  </a:schemeClr>
                </a:solidFill>
                <a:cs typeface="Arial" pitchFamily="34" charset="0"/>
              </a:rPr>
              <a:t>the </a:t>
            </a:r>
            <a:r>
              <a:rPr lang="en-US" sz="2200" dirty="0">
                <a:solidFill>
                  <a:schemeClr val="tx2">
                    <a:lumMod val="60000"/>
                    <a:lumOff val="40000"/>
                  </a:schemeClr>
                </a:solidFill>
                <a:cs typeface="Arial" pitchFamily="34" charset="0"/>
              </a:rPr>
              <a:t>Working Party on Telecommunications and the Information </a:t>
            </a:r>
            <a:r>
              <a:rPr lang="en-US" sz="2200" dirty="0" smtClean="0">
                <a:solidFill>
                  <a:schemeClr val="tx2">
                    <a:lumMod val="60000"/>
                    <a:lumOff val="40000"/>
                  </a:schemeClr>
                </a:solidFill>
                <a:cs typeface="Arial" pitchFamily="34" charset="0"/>
              </a:rPr>
              <a:t>Society.</a:t>
            </a:r>
            <a:endParaRPr lang="en-US" sz="20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9112" y="4674031"/>
            <a:ext cx="609600" cy="609600"/>
          </a:xfrm>
          <a:prstGeom prst="rect">
            <a:avLst/>
          </a:prstGeom>
        </p:spPr>
      </p:pic>
    </p:spTree>
    <p:extLst>
      <p:ext uri="{BB962C8B-B14F-4D97-AF65-F5344CB8AC3E}">
        <p14:creationId xmlns:p14="http://schemas.microsoft.com/office/powerpoint/2010/main" val="3884848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smtClean="0">
                <a:solidFill>
                  <a:schemeClr val="tx2">
                    <a:lumMod val="60000"/>
                    <a:lumOff val="40000"/>
                  </a:schemeClr>
                </a:solidFill>
                <a:cs typeface="Arial" pitchFamily="34" charset="0"/>
              </a:rPr>
              <a:t>Address </a:t>
            </a:r>
            <a:r>
              <a:rPr lang="en-US" sz="2200" dirty="0">
                <a:solidFill>
                  <a:schemeClr val="tx2">
                    <a:lumMod val="60000"/>
                    <a:lumOff val="40000"/>
                  </a:schemeClr>
                </a:solidFill>
                <a:cs typeface="Arial" pitchFamily="34" charset="0"/>
              </a:rPr>
              <a:t>the issue in the context of the Proposal for a Regulation of the European Parliament and of the Council on privacy and data protection in the electronic messages and repealing Directive 2002/58 / EC (e-Privacy Regulation)</a:t>
            </a:r>
            <a:endParaRPr lang="en-US" sz="20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52874" y="4619786"/>
            <a:ext cx="609600" cy="609600"/>
          </a:xfrm>
          <a:prstGeom prst="rect">
            <a:avLst/>
          </a:prstGeom>
        </p:spPr>
      </p:pic>
    </p:spTree>
    <p:extLst>
      <p:ext uri="{BB962C8B-B14F-4D97-AF65-F5344CB8AC3E}">
        <p14:creationId xmlns:p14="http://schemas.microsoft.com/office/powerpoint/2010/main" val="4210682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a:solidFill>
                  <a:schemeClr val="tx2">
                    <a:lumMod val="60000"/>
                    <a:lumOff val="40000"/>
                  </a:schemeClr>
                </a:solidFill>
                <a:cs typeface="Arial" pitchFamily="34" charset="0"/>
              </a:rPr>
              <a:t>The main tasks of the Group were to work on limited data retention and the establishment of data retention criteria for the purpose of investigating, detecting and prosecuting specific criminal offenses, including terrorist attacks, in line with the judgments of the European Court of Justice in Tele 2 and Digital rights Ireland.</a:t>
            </a:r>
            <a:endParaRPr lang="en-US" sz="2000" dirty="0">
              <a:solidFill>
                <a:schemeClr val="tx2">
                  <a:lumMod val="60000"/>
                  <a:lumOff val="40000"/>
                </a:schemeClr>
              </a:solidFill>
              <a:cs typeface="Arial" pitchFamily="34" charset="0"/>
            </a:endParaRPr>
          </a:p>
        </p:txBody>
      </p:sp>
      <p:pic>
        <p:nvPicPr>
          <p:cNvPr id="3"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52874" y="4619786"/>
            <a:ext cx="609600" cy="609600"/>
          </a:xfrm>
          <a:prstGeom prst="rect">
            <a:avLst/>
          </a:prstGeom>
        </p:spPr>
      </p:pic>
    </p:spTree>
    <p:extLst>
      <p:ext uri="{BB962C8B-B14F-4D97-AF65-F5344CB8AC3E}">
        <p14:creationId xmlns:p14="http://schemas.microsoft.com/office/powerpoint/2010/main" val="1903724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smtClean="0">
                <a:solidFill>
                  <a:schemeClr val="tx2">
                    <a:lumMod val="60000"/>
                    <a:lumOff val="40000"/>
                  </a:schemeClr>
                </a:solidFill>
                <a:cs typeface="Arial" pitchFamily="34" charset="0"/>
              </a:rPr>
              <a:t>Issue </a:t>
            </a:r>
            <a:r>
              <a:rPr lang="en-US" sz="2200" dirty="0">
                <a:solidFill>
                  <a:schemeClr val="tx2">
                    <a:lumMod val="60000"/>
                    <a:lumOff val="40000"/>
                  </a:schemeClr>
                </a:solidFill>
                <a:cs typeface="Arial" pitchFamily="34" charset="0"/>
              </a:rPr>
              <a:t>of data retention was dealt with in three </a:t>
            </a:r>
            <a:r>
              <a:rPr lang="en-US" sz="2200" dirty="0" smtClean="0">
                <a:solidFill>
                  <a:schemeClr val="tx2">
                    <a:lumMod val="60000"/>
                    <a:lumOff val="40000"/>
                  </a:schemeClr>
                </a:solidFill>
                <a:cs typeface="Arial" pitchFamily="34" charset="0"/>
              </a:rPr>
              <a:t>aspects:</a:t>
            </a:r>
          </a:p>
          <a:p>
            <a:pPr algn="just">
              <a:buFontTx/>
              <a:buChar char="-"/>
            </a:pPr>
            <a:r>
              <a:rPr lang="en-US" sz="2200" dirty="0" smtClean="0">
                <a:solidFill>
                  <a:schemeClr val="tx2">
                    <a:lumMod val="60000"/>
                    <a:lumOff val="40000"/>
                  </a:schemeClr>
                </a:solidFill>
                <a:cs typeface="Arial" pitchFamily="34" charset="0"/>
              </a:rPr>
              <a:t>ensuring </a:t>
            </a:r>
            <a:r>
              <a:rPr lang="en-US" sz="2200" dirty="0">
                <a:solidFill>
                  <a:schemeClr val="tx2">
                    <a:lumMod val="60000"/>
                    <a:lumOff val="40000"/>
                  </a:schemeClr>
                </a:solidFill>
                <a:cs typeface="Arial" pitchFamily="34" charset="0"/>
              </a:rPr>
              <a:t>the availability of traffic data (in the context of the e-Privacy Regulation, in particular Articles 2 and 11 of the proposal</a:t>
            </a:r>
            <a:r>
              <a:rPr lang="en-US" sz="2200" dirty="0" smtClean="0">
                <a:solidFill>
                  <a:schemeClr val="tx2">
                    <a:lumMod val="60000"/>
                    <a:lumOff val="40000"/>
                  </a:schemeClr>
                </a:solidFill>
                <a:cs typeface="Arial" pitchFamily="34" charset="0"/>
              </a:rPr>
              <a:t>);</a:t>
            </a:r>
          </a:p>
          <a:p>
            <a:pPr algn="just">
              <a:buFontTx/>
              <a:buChar char="-"/>
            </a:pPr>
            <a:r>
              <a:rPr lang="en-US" sz="2200" dirty="0" smtClean="0">
                <a:solidFill>
                  <a:schemeClr val="tx2">
                    <a:lumMod val="60000"/>
                    <a:lumOff val="40000"/>
                  </a:schemeClr>
                </a:solidFill>
                <a:cs typeface="Arial" pitchFamily="34" charset="0"/>
              </a:rPr>
              <a:t>the </a:t>
            </a:r>
            <a:r>
              <a:rPr lang="en-US" sz="2200" dirty="0">
                <a:solidFill>
                  <a:schemeClr val="tx2">
                    <a:lumMod val="60000"/>
                    <a:lumOff val="40000"/>
                  </a:schemeClr>
                </a:solidFill>
                <a:cs typeface="Arial" pitchFamily="34" charset="0"/>
              </a:rPr>
              <a:t>storage of data required by law enforcement authorities (preparation of a data matrix </a:t>
            </a:r>
            <a:r>
              <a:rPr lang="en-US" sz="2200" dirty="0" smtClean="0">
                <a:solidFill>
                  <a:schemeClr val="tx2">
                    <a:lumMod val="60000"/>
                    <a:lumOff val="40000"/>
                  </a:schemeClr>
                </a:solidFill>
                <a:cs typeface="Arial" pitchFamily="34" charset="0"/>
              </a:rPr>
              <a:t>jointly with </a:t>
            </a:r>
            <a:r>
              <a:rPr lang="en-US" sz="2200" dirty="0">
                <a:solidFill>
                  <a:schemeClr val="tx2">
                    <a:lumMod val="60000"/>
                    <a:lumOff val="40000"/>
                  </a:schemeClr>
                </a:solidFill>
                <a:cs typeface="Arial" pitchFamily="34" charset="0"/>
              </a:rPr>
              <a:t>Europol</a:t>
            </a:r>
            <a:r>
              <a:rPr lang="en-US" sz="2200" dirty="0" smtClean="0">
                <a:solidFill>
                  <a:schemeClr val="tx2">
                    <a:lumMod val="60000"/>
                    <a:lumOff val="40000"/>
                  </a:schemeClr>
                </a:solidFill>
                <a:cs typeface="Arial" pitchFamily="34" charset="0"/>
              </a:rPr>
              <a:t>);</a:t>
            </a:r>
          </a:p>
          <a:p>
            <a:pPr algn="just">
              <a:buFontTx/>
              <a:buChar char="-"/>
            </a:pPr>
            <a:r>
              <a:rPr lang="en-US" sz="2200" dirty="0" smtClean="0">
                <a:solidFill>
                  <a:schemeClr val="tx2">
                    <a:lumMod val="60000"/>
                    <a:lumOff val="40000"/>
                  </a:schemeClr>
                </a:solidFill>
                <a:cs typeface="Arial" pitchFamily="34" charset="0"/>
              </a:rPr>
              <a:t>and </a:t>
            </a:r>
            <a:r>
              <a:rPr lang="en-US" sz="2200" dirty="0">
                <a:solidFill>
                  <a:schemeClr val="tx2">
                    <a:lumMod val="60000"/>
                    <a:lumOff val="40000"/>
                  </a:schemeClr>
                </a:solidFill>
                <a:cs typeface="Arial" pitchFamily="34" charset="0"/>
              </a:rPr>
              <a:t>targeted access to the stored data on a case-by-case basis.</a:t>
            </a:r>
            <a:endParaRPr lang="en-US" sz="2000" dirty="0">
              <a:solidFill>
                <a:schemeClr val="tx2">
                  <a:lumMod val="60000"/>
                  <a:lumOff val="40000"/>
                </a:schemeClr>
              </a:solidFill>
              <a:cs typeface="Arial" pitchFamily="34" charset="0"/>
            </a:endParaRPr>
          </a:p>
        </p:txBody>
      </p:sp>
      <p:pic>
        <p:nvPicPr>
          <p:cNvPr id="3"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52874" y="4619786"/>
            <a:ext cx="609600" cy="609600"/>
          </a:xfrm>
          <a:prstGeom prst="rect">
            <a:avLst/>
          </a:prstGeom>
        </p:spPr>
      </p:pic>
    </p:spTree>
    <p:extLst>
      <p:ext uri="{BB962C8B-B14F-4D97-AF65-F5344CB8AC3E}">
        <p14:creationId xmlns:p14="http://schemas.microsoft.com/office/powerpoint/2010/main" val="786804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a:solidFill>
                  <a:schemeClr val="tx2">
                    <a:lumMod val="60000"/>
                    <a:lumOff val="40000"/>
                  </a:schemeClr>
                </a:solidFill>
                <a:cs typeface="Arial" pitchFamily="34" charset="0"/>
              </a:rPr>
              <a:t>The Bulgarian Presidency co-organized with Europol two seminars, </a:t>
            </a:r>
            <a:r>
              <a:rPr lang="en-US" sz="2200" dirty="0" err="1" smtClean="0">
                <a:solidFill>
                  <a:schemeClr val="tx2">
                    <a:lumMod val="60000"/>
                    <a:lumOff val="40000"/>
                  </a:schemeClr>
                </a:solidFill>
                <a:cs typeface="Arial" pitchFamily="34" charset="0"/>
              </a:rPr>
              <a:t>emphosising</a:t>
            </a:r>
            <a:r>
              <a:rPr lang="en-US" sz="2200" dirty="0" smtClean="0">
                <a:solidFill>
                  <a:schemeClr val="tx2">
                    <a:lumMod val="60000"/>
                    <a:lumOff val="40000"/>
                  </a:schemeClr>
                </a:solidFill>
                <a:cs typeface="Arial" pitchFamily="34" charset="0"/>
              </a:rPr>
              <a:t> on </a:t>
            </a:r>
            <a:r>
              <a:rPr lang="en-US" sz="2200" dirty="0">
                <a:solidFill>
                  <a:schemeClr val="tx2">
                    <a:lumMod val="60000"/>
                    <a:lumOff val="40000"/>
                  </a:schemeClr>
                </a:solidFill>
                <a:cs typeface="Arial" pitchFamily="34" charset="0"/>
              </a:rPr>
              <a:t>the content of a traffic data matrix with the participation of experienced cyber and police officers with investigative functions.</a:t>
            </a:r>
            <a:endParaRPr lang="en-US" sz="2000" dirty="0">
              <a:solidFill>
                <a:schemeClr val="tx2">
                  <a:lumMod val="60000"/>
                  <a:lumOff val="40000"/>
                </a:schemeClr>
              </a:solidFill>
              <a:cs typeface="Arial" pitchFamily="34" charset="0"/>
            </a:endParaRPr>
          </a:p>
        </p:txBody>
      </p:sp>
      <p:pic>
        <p:nvPicPr>
          <p:cNvPr id="3"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83132" y="4953000"/>
            <a:ext cx="609600" cy="609600"/>
          </a:xfrm>
          <a:prstGeom prst="rect">
            <a:avLst/>
          </a:prstGeom>
        </p:spPr>
      </p:pic>
    </p:spTree>
    <p:extLst>
      <p:ext uri="{BB962C8B-B14F-4D97-AF65-F5344CB8AC3E}">
        <p14:creationId xmlns:p14="http://schemas.microsoft.com/office/powerpoint/2010/main" val="3778022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8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smtClean="0">
                <a:solidFill>
                  <a:schemeClr val="tx2">
                    <a:lumMod val="60000"/>
                    <a:lumOff val="40000"/>
                  </a:schemeClr>
                </a:solidFill>
                <a:cs typeface="Arial" pitchFamily="34" charset="0"/>
              </a:rPr>
              <a:t>The </a:t>
            </a:r>
            <a:r>
              <a:rPr lang="en-US" sz="2200" dirty="0">
                <a:solidFill>
                  <a:schemeClr val="tx2">
                    <a:lumMod val="60000"/>
                    <a:lumOff val="40000"/>
                  </a:schemeClr>
                </a:solidFill>
                <a:cs typeface="Arial" pitchFamily="34" charset="0"/>
              </a:rPr>
              <a:t>European Telecommunications Standards Institute (ETSI) </a:t>
            </a:r>
            <a:r>
              <a:rPr lang="en-US" sz="2200" dirty="0" smtClean="0">
                <a:solidFill>
                  <a:schemeClr val="tx2">
                    <a:lumMod val="60000"/>
                    <a:lumOff val="40000"/>
                  </a:schemeClr>
                </a:solidFill>
                <a:cs typeface="Arial" pitchFamily="34" charset="0"/>
              </a:rPr>
              <a:t>includes </a:t>
            </a:r>
            <a:r>
              <a:rPr lang="en-US" sz="2200" dirty="0">
                <a:solidFill>
                  <a:schemeClr val="tx2">
                    <a:lumMod val="60000"/>
                    <a:lumOff val="40000"/>
                  </a:schemeClr>
                </a:solidFill>
                <a:cs typeface="Arial" pitchFamily="34" charset="0"/>
              </a:rPr>
              <a:t>a set of data that does not cover all existing and theoretically safe categories, so it could be concluded that, to which law enforcement authorities have access, is within the strict limits</a:t>
            </a:r>
            <a:r>
              <a:rPr lang="en-US" sz="2200" dirty="0" smtClean="0">
                <a:solidFill>
                  <a:schemeClr val="tx2">
                    <a:lumMod val="60000"/>
                    <a:lumOff val="40000"/>
                  </a:schemeClr>
                </a:solidFill>
                <a:cs typeface="Arial" pitchFamily="34" charset="0"/>
              </a:rPr>
              <a:t>.</a:t>
            </a:r>
          </a:p>
          <a:p>
            <a:pPr marL="0" indent="0" algn="just">
              <a:buNone/>
            </a:pPr>
            <a:endParaRPr lang="en-US" sz="2200" dirty="0" smtClean="0">
              <a:solidFill>
                <a:schemeClr val="tx2">
                  <a:lumMod val="60000"/>
                  <a:lumOff val="40000"/>
                </a:schemeClr>
              </a:solidFill>
              <a:cs typeface="Arial" pitchFamily="34" charset="0"/>
            </a:endParaRPr>
          </a:p>
          <a:p>
            <a:pPr marL="0" indent="0" algn="just">
              <a:buNone/>
            </a:pPr>
            <a:r>
              <a:rPr lang="en-US" sz="2200" dirty="0" smtClean="0">
                <a:solidFill>
                  <a:schemeClr val="tx2">
                    <a:lumMod val="60000"/>
                    <a:lumOff val="40000"/>
                  </a:schemeClr>
                </a:solidFill>
                <a:cs typeface="Arial" pitchFamily="34" charset="0"/>
              </a:rPr>
              <a:t>The ETSI </a:t>
            </a:r>
            <a:r>
              <a:rPr lang="en-US" sz="2200" dirty="0">
                <a:solidFill>
                  <a:schemeClr val="tx2">
                    <a:lumMod val="60000"/>
                    <a:lumOff val="40000"/>
                  </a:schemeClr>
                </a:solidFill>
                <a:cs typeface="Arial" pitchFamily="34" charset="0"/>
              </a:rPr>
              <a:t>standards have already been filtered, taking into account specific criteria for the retention of data for law enforcement </a:t>
            </a:r>
            <a:r>
              <a:rPr lang="en-US" sz="2200" dirty="0" smtClean="0">
                <a:solidFill>
                  <a:schemeClr val="tx2">
                    <a:lumMod val="60000"/>
                    <a:lumOff val="40000"/>
                  </a:schemeClr>
                </a:solidFill>
                <a:cs typeface="Arial" pitchFamily="34" charset="0"/>
              </a:rPr>
              <a:t>purposes.</a:t>
            </a:r>
            <a:endParaRPr lang="en-US" sz="2200" dirty="0">
              <a:solidFill>
                <a:schemeClr val="tx2">
                  <a:lumMod val="60000"/>
                  <a:lumOff val="40000"/>
                </a:schemeClr>
              </a:solidFill>
              <a:cs typeface="Arial" pitchFamily="34" charset="0"/>
            </a:endParaRPr>
          </a:p>
        </p:txBody>
      </p:sp>
      <p:pic>
        <p:nvPicPr>
          <p:cNvPr id="3"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60623" y="4751522"/>
            <a:ext cx="609600" cy="609600"/>
          </a:xfrm>
          <a:prstGeom prst="rect">
            <a:avLst/>
          </a:prstGeom>
        </p:spPr>
      </p:pic>
    </p:spTree>
    <p:extLst>
      <p:ext uri="{BB962C8B-B14F-4D97-AF65-F5344CB8AC3E}">
        <p14:creationId xmlns:p14="http://schemas.microsoft.com/office/powerpoint/2010/main" val="1030593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487478"/>
            <a:ext cx="10160000" cy="3549112"/>
          </a:xfrm>
        </p:spPr>
        <p:txBody>
          <a:bodyPr>
            <a:normAutofit/>
          </a:bodyPr>
          <a:lstStyle/>
          <a:p>
            <a:pPr marL="0" indent="0" algn="just">
              <a:buNone/>
            </a:pPr>
            <a:r>
              <a:rPr lang="en-US" sz="2200" dirty="0" smtClean="0">
                <a:solidFill>
                  <a:schemeClr val="tx2">
                    <a:lumMod val="60000"/>
                    <a:lumOff val="40000"/>
                  </a:schemeClr>
                </a:solidFill>
                <a:cs typeface="Arial" pitchFamily="34" charset="0"/>
              </a:rPr>
              <a:t>Current developments</a:t>
            </a:r>
          </a:p>
          <a:p>
            <a:pPr marL="0" indent="0" algn="just">
              <a:buNone/>
            </a:pPr>
            <a:endParaRPr lang="en-US" sz="2200" dirty="0">
              <a:solidFill>
                <a:schemeClr val="tx2">
                  <a:lumMod val="60000"/>
                  <a:lumOff val="40000"/>
                </a:schemeClr>
              </a:solidFill>
              <a:cs typeface="Arial" pitchFamily="34" charset="0"/>
            </a:endParaRPr>
          </a:p>
          <a:p>
            <a:pPr marL="0" indent="0" algn="just">
              <a:buNone/>
            </a:pPr>
            <a:r>
              <a:rPr lang="en-US" sz="2200" dirty="0">
                <a:solidFill>
                  <a:schemeClr val="tx2">
                    <a:lumMod val="60000"/>
                    <a:lumOff val="40000"/>
                  </a:schemeClr>
                </a:solidFill>
                <a:cs typeface="Arial" pitchFamily="34" charset="0"/>
              </a:rPr>
              <a:t>The main challenge, taking into account the different investigative techniques in the Member States and the specificity of each criminal area, is to determine the categories of data to be excluded from the </a:t>
            </a:r>
            <a:r>
              <a:rPr lang="en-US" sz="2200" dirty="0" smtClean="0">
                <a:solidFill>
                  <a:schemeClr val="tx2">
                    <a:lumMod val="60000"/>
                    <a:lumOff val="40000"/>
                  </a:schemeClr>
                </a:solidFill>
                <a:cs typeface="Arial" pitchFamily="34" charset="0"/>
              </a:rPr>
              <a:t>matrix.</a:t>
            </a:r>
            <a:endParaRPr lang="en-US" sz="22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9884" y="4728274"/>
            <a:ext cx="609600" cy="609600"/>
          </a:xfrm>
          <a:prstGeom prst="rect">
            <a:avLst/>
          </a:prstGeom>
        </p:spPr>
      </p:pic>
    </p:spTree>
    <p:extLst>
      <p:ext uri="{BB962C8B-B14F-4D97-AF65-F5344CB8AC3E}">
        <p14:creationId xmlns:p14="http://schemas.microsoft.com/office/powerpoint/2010/main" val="3342133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ълна">
  <a:themeElements>
    <a:clrScheme name="Въ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ъ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ъ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1535</TotalTime>
  <Words>835</Words>
  <Application>Microsoft Office PowerPoint</Application>
  <PresentationFormat>По избор</PresentationFormat>
  <Paragraphs>84</Paragraphs>
  <Slides>14</Slides>
  <Notes>0</Notes>
  <HiddenSlides>0</HiddenSlides>
  <MMClips>14</MMClips>
  <ScaleCrop>false</ScaleCrop>
  <HeadingPairs>
    <vt:vector size="4" baseType="variant">
      <vt:variant>
        <vt:lpstr>Тема</vt:lpstr>
      </vt:variant>
      <vt:variant>
        <vt:i4>1</vt:i4>
      </vt:variant>
      <vt:variant>
        <vt:lpstr>Заглавия на слайдовете</vt:lpstr>
      </vt:variant>
      <vt:variant>
        <vt:i4>14</vt:i4>
      </vt:variant>
    </vt:vector>
  </HeadingPairs>
  <TitlesOfParts>
    <vt:vector size="15" baseType="lpstr">
      <vt:lpstr>Вълна</vt:lpstr>
      <vt:lpstr>Working Party on Information Exchange and Data Protection (DAPIX)</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Hristo Alaminov</cp:lastModifiedBy>
  <cp:revision>121</cp:revision>
  <dcterms:created xsi:type="dcterms:W3CDTF">2018-03-29T13:12:16Z</dcterms:created>
  <dcterms:modified xsi:type="dcterms:W3CDTF">2018-08-31T21:16:48Z</dcterms:modified>
</cp:coreProperties>
</file>